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382" r:id="rId3"/>
    <p:sldId id="273" r:id="rId4"/>
    <p:sldId id="257" r:id="rId5"/>
    <p:sldId id="259" r:id="rId6"/>
    <p:sldId id="260" r:id="rId7"/>
    <p:sldId id="261" r:id="rId8"/>
    <p:sldId id="262" r:id="rId9"/>
    <p:sldId id="265" r:id="rId10"/>
    <p:sldId id="266" r:id="rId11"/>
    <p:sldId id="267" r:id="rId12"/>
    <p:sldId id="271" r:id="rId13"/>
    <p:sldId id="272" r:id="rId14"/>
    <p:sldId id="268" r:id="rId15"/>
    <p:sldId id="269" r:id="rId16"/>
    <p:sldId id="270" r:id="rId17"/>
    <p:sldId id="264" r:id="rId18"/>
    <p:sldId id="263" r:id="rId19"/>
    <p:sldId id="258" r:id="rId20"/>
    <p:sldId id="381" r:id="rId21"/>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01" autoAdjust="0"/>
    <p:restoredTop sz="77880" autoAdjust="0"/>
  </p:normalViewPr>
  <p:slideViewPr>
    <p:cSldViewPr snapToGrid="0">
      <p:cViewPr varScale="1">
        <p:scale>
          <a:sx n="67" d="100"/>
          <a:sy n="67" d="100"/>
        </p:scale>
        <p:origin x="1205"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jpeg>
</file>

<file path=ppt/media/image34.jpeg>
</file>

<file path=ppt/media/image35.png>
</file>

<file path=ppt/media/image36.png>
</file>

<file path=ppt/media/image37.jpeg>
</file>

<file path=ppt/media/image38.jpeg>
</file>

<file path=ppt/media/image39.jpeg>
</file>

<file path=ppt/media/image4.jpeg>
</file>

<file path=ppt/media/image40.png>
</file>

<file path=ppt/media/image41.png>
</file>

<file path=ppt/media/image42.png>
</file>

<file path=ppt/media/image43.png>
</file>

<file path=ppt/media/image44.png>
</file>

<file path=ppt/media/image45.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8B8B0-9D08-4F80-BA8C-7143DA945D35}" type="datetimeFigureOut">
              <a:rPr lang="fr-FR" smtClean="0"/>
              <a:t>11/06/2024</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4AD57E-14CA-41D7-9C9E-BE79D37EED28}" type="slidenum">
              <a:rPr lang="fr-FR" smtClean="0"/>
              <a:t>‹#›</a:t>
            </a:fld>
            <a:endParaRPr lang="fr-FR"/>
          </a:p>
        </p:txBody>
      </p:sp>
    </p:spTree>
    <p:extLst>
      <p:ext uri="{BB962C8B-B14F-4D97-AF65-F5344CB8AC3E}">
        <p14:creationId xmlns:p14="http://schemas.microsoft.com/office/powerpoint/2010/main" val="3644263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altLang="ja-JP" dirty="0"/>
              <a:t>https://pngtree.com/so/moving-boxes</a:t>
            </a:r>
          </a:p>
          <a:p>
            <a:r>
              <a:rPr kumimoji="1" lang="en-US" altLang="ja-JP" dirty="0"/>
              <a:t>https://www.istockphoto.com/nl/vector/vlakke-vector-railroad-tracks-gm1294668191-388592688</a:t>
            </a:r>
          </a:p>
          <a:p>
            <a:r>
              <a:rPr kumimoji="1" lang="en-US" altLang="ja-JP" dirty="0"/>
              <a:t>https://www.freeimages.com/premium-clipart/map-of-lower-manhattan-4510885</a:t>
            </a:r>
          </a:p>
          <a:p>
            <a:r>
              <a:rPr kumimoji="1" lang="en-US" altLang="ja-JP" dirty="0"/>
              <a:t>https://tactel.se/en/cases/exploring-the-world-below-from-the-sky-above/</a:t>
            </a:r>
          </a:p>
          <a:p>
            <a:endParaRPr kumimoji="1" lang="en-US" altLang="ja-JP" dirty="0"/>
          </a:p>
          <a:p>
            <a:r>
              <a:rPr kumimoji="1" lang="en-US" altLang="ja-JP" dirty="0"/>
              <a:t>---</a:t>
            </a:r>
          </a:p>
          <a:p>
            <a:r>
              <a:rPr lang="en-US" altLang="ja-JP" sz="1800" dirty="0">
                <a:latin typeface="ＭＳ 明朝" panose="02020609040205080304" pitchFamily="17" charset="-128"/>
                <a:ea typeface="ＭＳ 明朝" panose="02020609040205080304" pitchFamily="17" charset="-128"/>
              </a:rPr>
              <a:t>https://www.istockphoto.com/jp/%E3%83%99%E3%82%AF%E3%82%BF%E3%83%BC/%E3%83%95%E3%83%A9%E3%83%83%E3%83%88-%E3%83%99%E3%82%AF%E3%83%88%E3%83%AB%E9%89%84%E9%81%93%E7%B7%9A%E8%B7%AF-gm1294668191-388592688</a:t>
            </a:r>
          </a:p>
          <a:p>
            <a:endParaRPr lang="ja-JP" altLang="en-US" sz="1800" dirty="0">
              <a:latin typeface="ＭＳ 明朝" panose="02020609040205080304" pitchFamily="17" charset="-128"/>
              <a:ea typeface="ＭＳ 明朝" panose="02020609040205080304" pitchFamily="17" charset="-128"/>
            </a:endParaRPr>
          </a:p>
          <a:p>
            <a:r>
              <a:rPr lang="en-US" altLang="ja-JP" sz="1800" dirty="0">
                <a:latin typeface="ＭＳ 明朝" panose="02020609040205080304" pitchFamily="17" charset="-128"/>
                <a:ea typeface="ＭＳ 明朝" panose="02020609040205080304" pitchFamily="17" charset="-128"/>
              </a:rPr>
              <a:t>https://minecraft.fandom.com/wiki/Taxicab_distance</a:t>
            </a:r>
          </a:p>
          <a:p>
            <a:endParaRPr lang="ja-JP" altLang="en-US" sz="1800" dirty="0">
              <a:latin typeface="ＭＳ 明朝" panose="02020609040205080304" pitchFamily="17" charset="-128"/>
              <a:ea typeface="ＭＳ 明朝" panose="02020609040205080304" pitchFamily="17" charset="-128"/>
            </a:endParaRPr>
          </a:p>
          <a:p>
            <a:r>
              <a:rPr lang="en-US" altLang="ja-JP" sz="1800" dirty="0">
                <a:latin typeface="ＭＳ 明朝" panose="02020609040205080304" pitchFamily="17" charset="-128"/>
                <a:ea typeface="ＭＳ 明朝" panose="02020609040205080304" pitchFamily="17" charset="-128"/>
              </a:rPr>
              <a:t>https://projectlovelace.net/problems/flight-paths/</a:t>
            </a:r>
          </a:p>
          <a:p>
            <a:endParaRPr kumimoji="1" lang="ja-JP" altLang="en-US" dirty="0"/>
          </a:p>
        </p:txBody>
      </p:sp>
      <p:sp>
        <p:nvSpPr>
          <p:cNvPr id="4" name="Slide Number Placeholder 3"/>
          <p:cNvSpPr>
            <a:spLocks noGrp="1"/>
          </p:cNvSpPr>
          <p:nvPr>
            <p:ph type="sldNum" sz="quarter" idx="5"/>
          </p:nvPr>
        </p:nvSpPr>
        <p:spPr/>
        <p:txBody>
          <a:bodyPr/>
          <a:lstStyle/>
          <a:p>
            <a:fld id="{A14AD57E-14CA-41D7-9C9E-BE79D37EED28}" type="slidenum">
              <a:rPr lang="fr-FR" smtClean="0"/>
              <a:t>3</a:t>
            </a:fld>
            <a:endParaRPr lang="fr-FR"/>
          </a:p>
        </p:txBody>
      </p:sp>
    </p:spTree>
    <p:extLst>
      <p:ext uri="{BB962C8B-B14F-4D97-AF65-F5344CB8AC3E}">
        <p14:creationId xmlns:p14="http://schemas.microsoft.com/office/powerpoint/2010/main" val="18017472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a:p>
        </p:txBody>
      </p:sp>
      <p:sp>
        <p:nvSpPr>
          <p:cNvPr id="4" name="Slide Number Placeholder 3"/>
          <p:cNvSpPr>
            <a:spLocks noGrp="1"/>
          </p:cNvSpPr>
          <p:nvPr>
            <p:ph type="sldNum" sz="quarter" idx="10"/>
          </p:nvPr>
        </p:nvSpPr>
        <p:spPr/>
        <p:txBody>
          <a:bodyPr/>
          <a:lstStyle/>
          <a:p>
            <a:fld id="{A14AD57E-14CA-41D7-9C9E-BE79D37EED28}" type="slidenum">
              <a:rPr lang="fr-FR" smtClean="0"/>
              <a:t>13</a:t>
            </a:fld>
            <a:endParaRPr lang="fr-FR"/>
          </a:p>
        </p:txBody>
      </p:sp>
    </p:spTree>
    <p:extLst>
      <p:ext uri="{BB962C8B-B14F-4D97-AF65-F5344CB8AC3E}">
        <p14:creationId xmlns:p14="http://schemas.microsoft.com/office/powerpoint/2010/main" val="24966107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solidFill>
                  <a:schemeClr val="accent1"/>
                </a:solidFill>
              </a:rPr>
              <a:t>Three faces of  the Jensen-Shannon divergence (JSD)</a:t>
            </a:r>
            <a:r>
              <a:rPr lang="en-US" b="1" baseline="0">
                <a:solidFill>
                  <a:schemeClr val="accent1"/>
                </a:solidFill>
              </a:rPr>
              <a:t> </a:t>
            </a:r>
            <a:r>
              <a:rPr lang="en-US" b="1">
                <a:solidFill>
                  <a:schemeClr val="accent1"/>
                </a:solidFill>
              </a:rPr>
              <a:t>yielding three different generalizations:</a:t>
            </a:r>
          </a:p>
          <a:p>
            <a:r>
              <a:rPr lang="en-US" b="1">
                <a:solidFill>
                  <a:schemeClr val="accent1"/>
                </a:solidFill>
              </a:rPr>
              <a:t>1/ Symmetrization of the KLD using means</a:t>
            </a:r>
            <a:r>
              <a:rPr lang="en-US" b="1" baseline="0">
                <a:solidFill>
                  <a:schemeClr val="accent1"/>
                </a:solidFill>
              </a:rPr>
              <a:t> generalizing the arithmetic mixture</a:t>
            </a:r>
          </a:p>
          <a:p>
            <a:r>
              <a:rPr lang="en-US" b="1" baseline="0">
                <a:solidFill>
                  <a:schemeClr val="accent1"/>
                </a:solidFill>
              </a:rPr>
              <a:t>2/ Replacing concave Shannon entropy by other concave entropies</a:t>
            </a:r>
          </a:p>
          <a:p>
            <a:r>
              <a:rPr lang="en-US" b="1" baseline="0">
                <a:solidFill>
                  <a:schemeClr val="accent1"/>
                </a:solidFill>
              </a:rPr>
              <a:t>3/ Replacing minimization of the average KLD by minimization of other KLD means</a:t>
            </a:r>
            <a:endParaRPr lang="fr-FR"/>
          </a:p>
        </p:txBody>
      </p:sp>
      <p:sp>
        <p:nvSpPr>
          <p:cNvPr id="4" name="Slide Number Placeholder 3"/>
          <p:cNvSpPr>
            <a:spLocks noGrp="1"/>
          </p:cNvSpPr>
          <p:nvPr>
            <p:ph type="sldNum" sz="quarter" idx="10"/>
          </p:nvPr>
        </p:nvSpPr>
        <p:spPr/>
        <p:txBody>
          <a:bodyPr/>
          <a:lstStyle/>
          <a:p>
            <a:fld id="{A14AD57E-14CA-41D7-9C9E-BE79D37EED28}" type="slidenum">
              <a:rPr lang="fr-FR" smtClean="0"/>
              <a:t>17</a:t>
            </a:fld>
            <a:endParaRPr lang="fr-FR"/>
          </a:p>
        </p:txBody>
      </p:sp>
    </p:spTree>
    <p:extLst>
      <p:ext uri="{BB962C8B-B14F-4D97-AF65-F5344CB8AC3E}">
        <p14:creationId xmlns:p14="http://schemas.microsoft.com/office/powerpoint/2010/main" val="37162676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r-F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11/06/2024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31541157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F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11/06/2024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592311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fr-F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11/06/2024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4874930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F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11/06/2024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818267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r-F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726702C-1414-4D23-A538-23DF8005FB30}" type="datetimeFigureOut">
              <a:rPr lang="fr-FR" smtClean="0"/>
              <a:t>11/06/2024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4858203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F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Date Placeholder 4"/>
          <p:cNvSpPr>
            <a:spLocks noGrp="1"/>
          </p:cNvSpPr>
          <p:nvPr>
            <p:ph type="dt" sz="half" idx="10"/>
          </p:nvPr>
        </p:nvSpPr>
        <p:spPr/>
        <p:txBody>
          <a:bodyPr/>
          <a:lstStyle/>
          <a:p>
            <a:fld id="{5726702C-1414-4D23-A538-23DF8005FB30}" type="datetimeFigureOut">
              <a:rPr lang="fr-FR" smtClean="0"/>
              <a:t>11/06/2024</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1901910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fr-F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7" name="Date Placeholder 6"/>
          <p:cNvSpPr>
            <a:spLocks noGrp="1"/>
          </p:cNvSpPr>
          <p:nvPr>
            <p:ph type="dt" sz="half" idx="10"/>
          </p:nvPr>
        </p:nvSpPr>
        <p:spPr/>
        <p:txBody>
          <a:bodyPr/>
          <a:lstStyle/>
          <a:p>
            <a:fld id="{5726702C-1414-4D23-A538-23DF8005FB30}" type="datetimeFigureOut">
              <a:rPr lang="fr-FR" smtClean="0"/>
              <a:t>11/06/2024</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542328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FR"/>
          </a:p>
        </p:txBody>
      </p:sp>
      <p:sp>
        <p:nvSpPr>
          <p:cNvPr id="3" name="Date Placeholder 2"/>
          <p:cNvSpPr>
            <a:spLocks noGrp="1"/>
          </p:cNvSpPr>
          <p:nvPr>
            <p:ph type="dt" sz="half" idx="10"/>
          </p:nvPr>
        </p:nvSpPr>
        <p:spPr/>
        <p:txBody>
          <a:bodyPr/>
          <a:lstStyle/>
          <a:p>
            <a:fld id="{5726702C-1414-4D23-A538-23DF8005FB30}" type="datetimeFigureOut">
              <a:rPr lang="fr-FR" smtClean="0"/>
              <a:t>11/06/2024</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414523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726702C-1414-4D23-A538-23DF8005FB30}" type="datetimeFigureOut">
              <a:rPr lang="fr-FR" smtClean="0"/>
              <a:t>11/06/2024</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302805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726702C-1414-4D23-A538-23DF8005FB30}" type="datetimeFigureOut">
              <a:rPr lang="fr-FR" smtClean="0"/>
              <a:t>11/06/2024</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401771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726702C-1414-4D23-A538-23DF8005FB30}" type="datetimeFigureOut">
              <a:rPr lang="fr-FR" smtClean="0"/>
              <a:t>11/06/2024</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40728081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r-F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26702C-1414-4D23-A538-23DF8005FB30}" type="datetimeFigureOut">
              <a:rPr lang="fr-FR" smtClean="0"/>
              <a:t>11/06/2024</a:t>
            </a:fld>
            <a:endParaRPr lang="fr-F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C546D3-1BA3-44FE-B9CE-7FD0D962A621}" type="slidenum">
              <a:rPr lang="fr-FR" smtClean="0"/>
              <a:t>‹#›</a:t>
            </a:fld>
            <a:endParaRPr lang="fr-FR"/>
          </a:p>
        </p:txBody>
      </p:sp>
    </p:spTree>
    <p:extLst>
      <p:ext uri="{BB962C8B-B14F-4D97-AF65-F5344CB8AC3E}">
        <p14:creationId xmlns:p14="http://schemas.microsoft.com/office/powerpoint/2010/main" val="30004460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si2023.org/"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gsi2023.org/" TargetMode="External"/><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12.xml.rels><?xml version="1.0" encoding="UTF-8" standalone="yes"?>
<Relationships xmlns="http://schemas.openxmlformats.org/package/2006/relationships"><Relationship Id="rId3" Type="http://schemas.openxmlformats.org/officeDocument/2006/relationships/hyperlink" Target="https://gsi2023.org/" TargetMode="External"/><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0.png"/><Relationship Id="rId7" Type="http://schemas.openxmlformats.org/officeDocument/2006/relationships/image" Target="../media/image22.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8.jpeg"/><Relationship Id="rId5" Type="http://schemas.openxmlformats.org/officeDocument/2006/relationships/image" Target="../media/image21.png"/><Relationship Id="rId10" Type="http://schemas.openxmlformats.org/officeDocument/2006/relationships/image" Target="../media/image24.png"/><Relationship Id="rId4" Type="http://schemas.openxmlformats.org/officeDocument/2006/relationships/image" Target="../media/image19.png"/><Relationship Id="rId9"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18.xml.rels><?xml version="1.0" encoding="UTF-8" standalone="yes"?>
<Relationships xmlns="http://schemas.openxmlformats.org/package/2006/relationships"><Relationship Id="rId8" Type="http://schemas.openxmlformats.org/officeDocument/2006/relationships/image" Target="../media/image39.jpeg"/><Relationship Id="rId3" Type="http://schemas.openxmlformats.org/officeDocument/2006/relationships/image" Target="../media/image34.jpeg"/><Relationship Id="rId7" Type="http://schemas.openxmlformats.org/officeDocument/2006/relationships/image" Target="../media/image38.jpeg"/><Relationship Id="rId2" Type="http://schemas.openxmlformats.org/officeDocument/2006/relationships/image" Target="../media/image33.jpeg"/><Relationship Id="rId1" Type="http://schemas.openxmlformats.org/officeDocument/2006/relationships/slideLayout" Target="../slideLayouts/slideLayout2.xml"/><Relationship Id="rId6" Type="http://schemas.openxmlformats.org/officeDocument/2006/relationships/image" Target="../media/image37.jpeg"/><Relationship Id="rId5" Type="http://schemas.openxmlformats.org/officeDocument/2006/relationships/image" Target="../media/image36.png"/><Relationship Id="rId4" Type="http://schemas.openxmlformats.org/officeDocument/2006/relationships/image" Target="../media/image35.png"/><Relationship Id="rId9" Type="http://schemas.openxmlformats.org/officeDocument/2006/relationships/image" Target="../media/image40.png"/></Relationships>
</file>

<file path=ppt/slides/_rels/slide1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 Id="rId5" Type="http://schemas.openxmlformats.org/officeDocument/2006/relationships/image" Target="../media/image45.png"/><Relationship Id="rId4" Type="http://schemas.openxmlformats.org/officeDocument/2006/relationships/image" Target="../media/image44.png"/></Relationships>
</file>

<file path=ppt/slides/_rels/slide3.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 Id="rId9" Type="http://schemas.openxmlformats.org/officeDocument/2006/relationships/image" Target="../media/image8.jpe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gsi2023.org/" TargetMode="External"/><Relationship Id="rId2" Type="http://schemas.openxmlformats.org/officeDocument/2006/relationships/hyperlink" Target="https://arxiv.org/pdf/2202.08545" TargetMode="Externa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gsi2023.org/" TargetMode="Externa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gsi2023.org/" TargetMode="Externa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hyperlink" Target="https://gsi2023.org/" TargetMode="Externa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hyperlink" Target="https://gsi2023.or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fr-FR"/>
          </a:p>
        </p:txBody>
      </p:sp>
      <p:sp>
        <p:nvSpPr>
          <p:cNvPr id="3" name="Subtitle 2"/>
          <p:cNvSpPr>
            <a:spLocks noGrp="1"/>
          </p:cNvSpPr>
          <p:nvPr>
            <p:ph type="subTitle" idx="1"/>
          </p:nvPr>
        </p:nvSpPr>
        <p:spPr/>
        <p:txBody>
          <a:bodyPr/>
          <a:lstStyle/>
          <a:p>
            <a:endParaRPr lang="fr-FR"/>
          </a:p>
        </p:txBody>
      </p:sp>
    </p:spTree>
    <p:extLst>
      <p:ext uri="{BB962C8B-B14F-4D97-AF65-F5344CB8AC3E}">
        <p14:creationId xmlns:p14="http://schemas.microsoft.com/office/powerpoint/2010/main" val="40594652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3379" y="1325867"/>
            <a:ext cx="8312288" cy="5412846"/>
          </a:xfrm>
        </p:spPr>
        <p:txBody>
          <a:bodyPr>
            <a:normAutofit lnSpcReduction="10000"/>
          </a:bodyPr>
          <a:lstStyle/>
          <a:p>
            <a:pPr marL="0" indent="0">
              <a:buNone/>
            </a:pPr>
            <a:r>
              <a:rPr lang="fr-FR" b="1">
                <a:solidFill>
                  <a:srgbClr val="7030A0"/>
                </a:solidFill>
              </a:rPr>
              <a:t>Transverse Poisson Structures to adjoint orbits in a complex semi-simple Lie algebra</a:t>
            </a:r>
          </a:p>
          <a:p>
            <a:pPr marL="0" indent="0">
              <a:buNone/>
            </a:pPr>
            <a:r>
              <a:rPr lang="en-US" sz="2400" i="1"/>
              <a:t>The notion of transverse Poisson structure has been introduced by Arthur Weinstein stating in his famous splitting theorem that any Poisson Manifold M is, in the neighbourhood of each point m, the</a:t>
            </a:r>
            <a:br>
              <a:rPr lang="en-US" sz="2400" i="1"/>
            </a:br>
            <a:r>
              <a:rPr lang="en-US" sz="2400" i="1"/>
              <a:t>product of a symplectic manifold, the symplectic leaf S at m, and a submanifold N which can be endowed with a structure of Poisson manifold of rank 0 at m. N is called a transverse slice at M of S. When M is the dual of a complex Lie algebra g equipped with its standard Lie-Poisson structure, we know that the symplectic leaf through x is the coadjoint G. x of the adjoint Lie group G of g. Moreover, there is a natural way to describe the transverse slice to the coadjoint orbit and, using a canonical system of linear coordinates (q1, ....., qk), it follows that the coefficients of the transverse Poisson structure are rational in (q1, ....., qk).  </a:t>
            </a:r>
            <a:r>
              <a:rPr lang="en-US" sz="2400"/>
              <a:t> continued on gsi2023.org</a:t>
            </a:r>
            <a:endParaRPr lang="fr-FR" sz="2400" b="1">
              <a:solidFill>
                <a:schemeClr val="tx2"/>
              </a:solidFill>
            </a:endParaRPr>
          </a:p>
        </p:txBody>
      </p:sp>
      <p:sp>
        <p:nvSpPr>
          <p:cNvPr id="5" name="Title 1"/>
          <p:cNvSpPr txBox="1">
            <a:spLocks/>
          </p:cNvSpPr>
          <p:nvPr/>
        </p:nvSpPr>
        <p:spPr>
          <a:xfrm>
            <a:off x="213619" y="0"/>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    </a:t>
            </a:r>
            <a:endParaRPr lang="fr-FR" sz="3600" b="1">
              <a:solidFill>
                <a:schemeClr val="accent1"/>
              </a:solidFill>
            </a:endParaRPr>
          </a:p>
        </p:txBody>
      </p:sp>
      <p:pic>
        <p:nvPicPr>
          <p:cNvPr id="7" name="Picture 2" descr="https://franknielsen.github.io/GSI/smallGSI-Woman_teaching_geometry.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6718" y="4184531"/>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3"/>
              </a:rPr>
              <a:t>https://gsi2023.org/</a:t>
            </a:r>
            <a:endParaRPr lang="fr-FR" sz="3600"/>
          </a:p>
        </p:txBody>
      </p:sp>
      <p:sp>
        <p:nvSpPr>
          <p:cNvPr id="9" name="Rectangle 8"/>
          <p:cNvSpPr/>
          <p:nvPr/>
        </p:nvSpPr>
        <p:spPr>
          <a:xfrm>
            <a:off x="213619" y="4237519"/>
            <a:ext cx="3196324" cy="1015663"/>
          </a:xfrm>
          <a:prstGeom prst="rect">
            <a:avLst/>
          </a:prstGeom>
        </p:spPr>
        <p:txBody>
          <a:bodyPr wrap="none">
            <a:spAutoFit/>
          </a:bodyPr>
          <a:lstStyle/>
          <a:p>
            <a:r>
              <a:rPr lang="en-US" sz="3200" b="1">
                <a:solidFill>
                  <a:schemeClr val="accent2"/>
                </a:solidFill>
              </a:rPr>
              <a:t>Hervé SABOURIN</a:t>
            </a:r>
            <a:r>
              <a:rPr lang="fr-FR" sz="2800"/>
              <a:t> </a:t>
            </a:r>
          </a:p>
          <a:p>
            <a:r>
              <a:rPr lang="en-US" sz="2800"/>
              <a:t>Poitiers University</a:t>
            </a:r>
            <a:endParaRPr lang="fr-FR" sz="2800"/>
          </a:p>
        </p:txBody>
      </p:sp>
    </p:spTree>
    <p:extLst>
      <p:ext uri="{BB962C8B-B14F-4D97-AF65-F5344CB8AC3E}">
        <p14:creationId xmlns:p14="http://schemas.microsoft.com/office/powerpoint/2010/main" val="39466695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21417" y="1623071"/>
            <a:ext cx="8007147" cy="4184596"/>
          </a:xfrm>
        </p:spPr>
        <p:txBody>
          <a:bodyPr/>
          <a:lstStyle/>
          <a:p>
            <a:pPr marL="0" indent="0">
              <a:buNone/>
            </a:pPr>
            <a:r>
              <a:rPr lang="en-US" b="1">
                <a:solidFill>
                  <a:srgbClr val="7030A0"/>
                </a:solidFill>
              </a:rPr>
              <a:t>Algebraic Statistics and Gibbs Manifolds</a:t>
            </a:r>
          </a:p>
          <a:p>
            <a:pPr marL="0" indent="0">
              <a:buNone/>
            </a:pPr>
            <a:r>
              <a:rPr lang="en-US"/>
              <a:t>Gibbs manifolds are images of affine spaces of symmetric matrices under the exponential map. They arise in applications such as optimization, statistics and quantum physics, where they extend the ubiquitous role of toric geometry. The Gibbs variety is the zero locus of all polynomials that vanish on the Gibbs manifold. This lecture gives an introduction  to these objects from the perspective of Algebraic Statistics.</a:t>
            </a:r>
          </a:p>
        </p:txBody>
      </p:sp>
      <p:sp>
        <p:nvSpPr>
          <p:cNvPr id="5" name="Title 1"/>
          <p:cNvSpPr txBox="1">
            <a:spLocks/>
          </p:cNvSpPr>
          <p:nvPr/>
        </p:nvSpPr>
        <p:spPr>
          <a:xfrm>
            <a:off x="213619" y="0"/>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    </a:t>
            </a:r>
            <a:endParaRPr lang="fr-FR" sz="3600" b="1">
              <a:solidFill>
                <a:schemeClr val="accent1"/>
              </a:solidFill>
            </a:endParaRPr>
          </a:p>
        </p:txBody>
      </p:sp>
      <p:pic>
        <p:nvPicPr>
          <p:cNvPr id="7" name="Picture 2" descr="https://franknielsen.github.io/GSI/smallGSI-Woman_teaching_geometry.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6718" y="4184531"/>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3"/>
              </a:rPr>
              <a:t>https://gsi2023.org/</a:t>
            </a:r>
            <a:endParaRPr lang="fr-FR" sz="3600"/>
          </a:p>
        </p:txBody>
      </p:sp>
      <p:sp>
        <p:nvSpPr>
          <p:cNvPr id="9" name="Rectangle 8"/>
          <p:cNvSpPr/>
          <p:nvPr/>
        </p:nvSpPr>
        <p:spPr>
          <a:xfrm>
            <a:off x="210588" y="5053263"/>
            <a:ext cx="3308085" cy="1446550"/>
          </a:xfrm>
          <a:prstGeom prst="rect">
            <a:avLst/>
          </a:prstGeom>
        </p:spPr>
        <p:txBody>
          <a:bodyPr wrap="none">
            <a:spAutoFit/>
          </a:bodyPr>
          <a:lstStyle/>
          <a:p>
            <a:r>
              <a:rPr lang="en-US" sz="3200" b="1">
                <a:solidFill>
                  <a:schemeClr val="accent2"/>
                </a:solidFill>
              </a:rPr>
              <a:t>Bernd STURMFELS</a:t>
            </a:r>
            <a:endParaRPr lang="fr-FR" sz="2800"/>
          </a:p>
          <a:p>
            <a:r>
              <a:rPr lang="fr-FR" sz="2800"/>
              <a:t>MPI-MiS Leipzig</a:t>
            </a:r>
          </a:p>
          <a:p>
            <a:r>
              <a:rPr lang="fr-FR" sz="2800"/>
              <a:t>Germany</a:t>
            </a: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1630" y="1682232"/>
            <a:ext cx="2286000" cy="3048000"/>
          </a:xfrm>
          <a:prstGeom prst="rect">
            <a:avLst/>
          </a:prstGeom>
        </p:spPr>
      </p:pic>
    </p:spTree>
    <p:extLst>
      <p:ext uri="{BB962C8B-B14F-4D97-AF65-F5344CB8AC3E}">
        <p14:creationId xmlns:p14="http://schemas.microsoft.com/office/powerpoint/2010/main" val="24749842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00401" y="1359201"/>
            <a:ext cx="8638673" cy="5623750"/>
          </a:xfrm>
        </p:spPr>
        <p:txBody>
          <a:bodyPr>
            <a:noAutofit/>
          </a:bodyPr>
          <a:lstStyle/>
          <a:p>
            <a:pPr marL="0" indent="0">
              <a:buNone/>
            </a:pPr>
            <a:r>
              <a:rPr lang="en-US" sz="2400" b="1">
                <a:solidFill>
                  <a:srgbClr val="7030A0"/>
                </a:solidFill>
              </a:rPr>
              <a:t>Learning of Dynamic Processes</a:t>
            </a:r>
          </a:p>
          <a:p>
            <a:pPr marL="0" indent="0">
              <a:buNone/>
            </a:pPr>
            <a:r>
              <a:rPr lang="en-US" sz="2400"/>
              <a:t>The last decade has seen the emergence of learning techniques that use the computational power of dynamical systems for information processing. Some of those paradigms are based on architectures that are partially randomly generated and require a relatively cheap training effort, which makes them ideal in many applications. The need for a mathematical understanding of the working principles underlying this approach, collectively known as Reservoir Computing, has led to the construction of new techniques that put together well-known results in systems theory and dynamics with others coming from approximation and statistical learning theory. This combination has allowed in recent times to elevate Reservoir Computing to the realm of provable machine learning paradigms and, as we will see in this talk, it also hints at various connections with kernel maps, structure-preserving algorithms, and physics-inspired learning.</a:t>
            </a:r>
            <a:endParaRPr lang="fr-FR" sz="2400"/>
          </a:p>
        </p:txBody>
      </p:sp>
      <p:sp>
        <p:nvSpPr>
          <p:cNvPr id="5" name="Title 1"/>
          <p:cNvSpPr txBox="1">
            <a:spLocks/>
          </p:cNvSpPr>
          <p:nvPr/>
        </p:nvSpPr>
        <p:spPr>
          <a:xfrm>
            <a:off x="213619" y="0"/>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    </a:t>
            </a:r>
            <a:endParaRPr lang="fr-FR" sz="3600" b="1">
              <a:solidFill>
                <a:schemeClr val="accent1"/>
              </a:solidFill>
            </a:endParaRPr>
          </a:p>
        </p:txBody>
      </p:sp>
      <p:pic>
        <p:nvPicPr>
          <p:cNvPr id="7" name="Picture 2" descr="https://franknielsen.github.io/GSI/smallGSI-Woman_teaching_geometry.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6718" y="4184531"/>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3"/>
              </a:rPr>
              <a:t>https://gsi2023.org/</a:t>
            </a:r>
            <a:endParaRPr lang="fr-FR" sz="3600"/>
          </a:p>
        </p:txBody>
      </p:sp>
      <p:sp>
        <p:nvSpPr>
          <p:cNvPr id="9" name="Rectangle 8"/>
          <p:cNvSpPr/>
          <p:nvPr/>
        </p:nvSpPr>
        <p:spPr>
          <a:xfrm>
            <a:off x="84396" y="4833927"/>
            <a:ext cx="3128036" cy="1261884"/>
          </a:xfrm>
          <a:prstGeom prst="rect">
            <a:avLst/>
          </a:prstGeom>
        </p:spPr>
        <p:txBody>
          <a:bodyPr wrap="none">
            <a:spAutoFit/>
          </a:bodyPr>
          <a:lstStyle/>
          <a:p>
            <a:r>
              <a:rPr lang="en-US" sz="2800" b="1">
                <a:solidFill>
                  <a:schemeClr val="accent2"/>
                </a:solidFill>
              </a:rPr>
              <a:t>Juan-Pablo ORTEGA</a:t>
            </a:r>
            <a:endParaRPr lang="fr-FR" sz="2800" b="1">
              <a:solidFill>
                <a:schemeClr val="accent2"/>
              </a:solidFill>
            </a:endParaRPr>
          </a:p>
          <a:p>
            <a:r>
              <a:rPr lang="en-US" sz="2400"/>
              <a:t>Nanyang Technological </a:t>
            </a:r>
          </a:p>
          <a:p>
            <a:r>
              <a:rPr lang="en-US" sz="2400"/>
              <a:t>University, Singapore</a:t>
            </a:r>
            <a:endParaRPr lang="fr-FR" sz="2400"/>
          </a:p>
        </p:txBody>
      </p:sp>
      <p:pic>
        <p:nvPicPr>
          <p:cNvPr id="10" name="Image 6"/>
          <p:cNvPicPr/>
          <p:nvPr/>
        </p:nvPicPr>
        <p:blipFill>
          <a:blip r:embed="rId4"/>
          <a:stretch>
            <a:fillRect/>
          </a:stretch>
        </p:blipFill>
        <p:spPr>
          <a:xfrm>
            <a:off x="409074" y="1445154"/>
            <a:ext cx="2652098" cy="3083698"/>
          </a:xfrm>
          <a:prstGeom prst="rect">
            <a:avLst/>
          </a:prstGeom>
        </p:spPr>
      </p:pic>
    </p:spTree>
    <p:extLst>
      <p:ext uri="{BB962C8B-B14F-4D97-AF65-F5344CB8AC3E}">
        <p14:creationId xmlns:p14="http://schemas.microsoft.com/office/powerpoint/2010/main" val="8128549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pic>
        <p:nvPicPr>
          <p:cNvPr id="5" name="Picture 4"/>
          <p:cNvPicPr>
            <a:picLocks noChangeAspect="1"/>
          </p:cNvPicPr>
          <p:nvPr/>
        </p:nvPicPr>
        <p:blipFill>
          <a:blip r:embed="rId3"/>
          <a:stretch>
            <a:fillRect/>
          </a:stretch>
        </p:blipFill>
        <p:spPr>
          <a:xfrm>
            <a:off x="6178176" y="-17796"/>
            <a:ext cx="6013824" cy="868877"/>
          </a:xfrm>
          <a:prstGeom prst="rect">
            <a:avLst/>
          </a:prstGeom>
        </p:spPr>
      </p:pic>
      <p:pic>
        <p:nvPicPr>
          <p:cNvPr id="7" name="Image 6"/>
          <p:cNvPicPr/>
          <p:nvPr/>
        </p:nvPicPr>
        <p:blipFill>
          <a:blip r:embed="rId4"/>
          <a:stretch>
            <a:fillRect/>
          </a:stretch>
        </p:blipFill>
        <p:spPr>
          <a:xfrm>
            <a:off x="6281207" y="5151823"/>
            <a:ext cx="1136119" cy="1321010"/>
          </a:xfrm>
          <a:prstGeom prst="rect">
            <a:avLst/>
          </a:prstGeom>
        </p:spPr>
      </p:pic>
      <p:sp>
        <p:nvSpPr>
          <p:cNvPr id="8" name="Rectangle 7"/>
          <p:cNvSpPr/>
          <p:nvPr/>
        </p:nvSpPr>
        <p:spPr>
          <a:xfrm>
            <a:off x="7417326" y="5075293"/>
            <a:ext cx="4859535" cy="1015663"/>
          </a:xfrm>
          <a:prstGeom prst="rect">
            <a:avLst/>
          </a:prstGeom>
        </p:spPr>
        <p:txBody>
          <a:bodyPr wrap="none">
            <a:spAutoFit/>
          </a:bodyPr>
          <a:lstStyle/>
          <a:p>
            <a:r>
              <a:rPr lang="en-US" sz="2000" b="1">
                <a:solidFill>
                  <a:schemeClr val="accent2"/>
                </a:solidFill>
              </a:rPr>
              <a:t>Juan-Pablo ORTEGA</a:t>
            </a:r>
            <a:r>
              <a:rPr lang="fr-FR" sz="2000" b="1">
                <a:solidFill>
                  <a:schemeClr val="accent2"/>
                </a:solidFill>
              </a:rPr>
              <a:t> </a:t>
            </a:r>
          </a:p>
          <a:p>
            <a:r>
              <a:rPr lang="en-US" sz="2000"/>
              <a:t>Nanyang Technological  University, Singapore</a:t>
            </a:r>
            <a:endParaRPr lang="fr-FR" sz="2000"/>
          </a:p>
          <a:p>
            <a:r>
              <a:rPr lang="en-US" sz="2000" b="1">
                <a:solidFill>
                  <a:srgbClr val="7030A0"/>
                </a:solidFill>
              </a:rPr>
              <a:t>Learning of Dynamic Processes</a:t>
            </a:r>
          </a:p>
        </p:txBody>
      </p:sp>
      <p:pic>
        <p:nvPicPr>
          <p:cNvPr id="9" name="Picture 8"/>
          <p:cNvPicPr>
            <a:picLocks noChangeAspect="1"/>
          </p:cNvPicPr>
          <p:nvPr/>
        </p:nvPicPr>
        <p:blipFill>
          <a:blip r:embed="rId5"/>
          <a:stretch>
            <a:fillRect/>
          </a:stretch>
        </p:blipFill>
        <p:spPr>
          <a:xfrm>
            <a:off x="-1" y="-11492"/>
            <a:ext cx="6178177" cy="1460137"/>
          </a:xfrm>
          <a:prstGeom prst="rect">
            <a:avLst/>
          </a:prstGeom>
        </p:spPr>
      </p:pic>
      <p:sp>
        <p:nvSpPr>
          <p:cNvPr id="10" name="Rectangle 9"/>
          <p:cNvSpPr/>
          <p:nvPr/>
        </p:nvSpPr>
        <p:spPr>
          <a:xfrm>
            <a:off x="1420256" y="3219908"/>
            <a:ext cx="4420890" cy="1446550"/>
          </a:xfrm>
          <a:prstGeom prst="rect">
            <a:avLst/>
          </a:prstGeom>
        </p:spPr>
        <p:txBody>
          <a:bodyPr wrap="none">
            <a:spAutoFit/>
          </a:bodyPr>
          <a:lstStyle/>
          <a:p>
            <a:r>
              <a:rPr lang="en-US" sz="2000" b="1">
                <a:solidFill>
                  <a:schemeClr val="accent2"/>
                </a:solidFill>
              </a:rPr>
              <a:t>Bernd STURMFELS</a:t>
            </a:r>
            <a:endParaRPr lang="fr-FR" sz="2000"/>
          </a:p>
          <a:p>
            <a:r>
              <a:rPr lang="fr-FR" sz="2000"/>
              <a:t>MPI-MiS Leipzig Germany</a:t>
            </a:r>
          </a:p>
          <a:p>
            <a:r>
              <a:rPr lang="en-US" sz="2000" b="1">
                <a:solidFill>
                  <a:srgbClr val="7030A0"/>
                </a:solidFill>
              </a:rPr>
              <a:t>Algebraic Statistics and Gibbs Manifolds</a:t>
            </a:r>
          </a:p>
          <a:p>
            <a:endParaRPr lang="fr-FR" sz="2800"/>
          </a:p>
        </p:txBody>
      </p:sp>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1289" y="3230798"/>
            <a:ext cx="1143000" cy="1524000"/>
          </a:xfrm>
          <a:prstGeom prst="rect">
            <a:avLst/>
          </a:prstGeom>
        </p:spPr>
      </p:pic>
      <p:pic>
        <p:nvPicPr>
          <p:cNvPr id="12" name="Image 4"/>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6200" y="5131415"/>
            <a:ext cx="1363886" cy="1383815"/>
          </a:xfrm>
          <a:prstGeom prst="rect">
            <a:avLst/>
          </a:prstGeom>
          <a:noFill/>
          <a:ln>
            <a:noFill/>
          </a:ln>
        </p:spPr>
      </p:pic>
      <p:sp>
        <p:nvSpPr>
          <p:cNvPr id="13" name="Rectangle 12"/>
          <p:cNvSpPr/>
          <p:nvPr/>
        </p:nvSpPr>
        <p:spPr>
          <a:xfrm>
            <a:off x="1427453" y="5075293"/>
            <a:ext cx="4750724" cy="1754326"/>
          </a:xfrm>
          <a:prstGeom prst="rect">
            <a:avLst/>
          </a:prstGeom>
        </p:spPr>
        <p:txBody>
          <a:bodyPr wrap="none">
            <a:spAutoFit/>
          </a:bodyPr>
          <a:lstStyle/>
          <a:p>
            <a:r>
              <a:rPr lang="en-US" sz="2000" b="1">
                <a:solidFill>
                  <a:schemeClr val="accent2"/>
                </a:solidFill>
              </a:rPr>
              <a:t>Hervé SABOURIN</a:t>
            </a:r>
            <a:r>
              <a:rPr lang="fr-FR" sz="2000"/>
              <a:t> </a:t>
            </a:r>
          </a:p>
          <a:p>
            <a:r>
              <a:rPr lang="en-US" sz="2000"/>
              <a:t>Poitiers University, France</a:t>
            </a:r>
          </a:p>
          <a:p>
            <a:r>
              <a:rPr lang="fr-FR" sz="2000" b="1">
                <a:solidFill>
                  <a:srgbClr val="7030A0"/>
                </a:solidFill>
              </a:rPr>
              <a:t>Transverse Poisson Structures to adjoint </a:t>
            </a:r>
          </a:p>
          <a:p>
            <a:r>
              <a:rPr lang="fr-FR" sz="2000" b="1">
                <a:solidFill>
                  <a:srgbClr val="7030A0"/>
                </a:solidFill>
              </a:rPr>
              <a:t>orbits in a complex semi-simple Lie algebra</a:t>
            </a:r>
          </a:p>
          <a:p>
            <a:endParaRPr lang="fr-FR" sz="2800"/>
          </a:p>
        </p:txBody>
      </p:sp>
      <p:pic>
        <p:nvPicPr>
          <p:cNvPr id="14" name="Picture 13"/>
          <p:cNvPicPr>
            <a:picLocks noChangeAspect="1"/>
          </p:cNvPicPr>
          <p:nvPr/>
        </p:nvPicPr>
        <p:blipFill>
          <a:blip r:embed="rId8"/>
          <a:stretch>
            <a:fillRect/>
          </a:stretch>
        </p:blipFill>
        <p:spPr>
          <a:xfrm>
            <a:off x="6326607" y="1640916"/>
            <a:ext cx="1313751" cy="1321009"/>
          </a:xfrm>
          <a:prstGeom prst="rect">
            <a:avLst/>
          </a:prstGeom>
        </p:spPr>
      </p:pic>
      <p:sp>
        <p:nvSpPr>
          <p:cNvPr id="15" name="Rectangle 14"/>
          <p:cNvSpPr/>
          <p:nvPr/>
        </p:nvSpPr>
        <p:spPr>
          <a:xfrm>
            <a:off x="7640358" y="1547954"/>
            <a:ext cx="4557658" cy="1323439"/>
          </a:xfrm>
          <a:prstGeom prst="rect">
            <a:avLst/>
          </a:prstGeom>
        </p:spPr>
        <p:txBody>
          <a:bodyPr wrap="none">
            <a:spAutoFit/>
          </a:bodyPr>
          <a:lstStyle/>
          <a:p>
            <a:r>
              <a:rPr lang="fr-FR" sz="2000" b="1">
                <a:solidFill>
                  <a:schemeClr val="accent2"/>
                </a:solidFill>
              </a:rPr>
              <a:t>Francis BACH </a:t>
            </a:r>
          </a:p>
          <a:p>
            <a:r>
              <a:rPr lang="fr-FR" sz="2000"/>
              <a:t>Inria, Ecole Normale Supérieure, France</a:t>
            </a:r>
          </a:p>
          <a:p>
            <a:r>
              <a:rPr lang="en-US" sz="2000" b="1">
                <a:solidFill>
                  <a:srgbClr val="7030A0"/>
                </a:solidFill>
              </a:rPr>
              <a:t>Information Theory with Kernel Methods</a:t>
            </a:r>
            <a:endParaRPr lang="en-US" sz="2000" b="1"/>
          </a:p>
          <a:p>
            <a:endParaRPr lang="fr-FR" sz="2000"/>
          </a:p>
        </p:txBody>
      </p:sp>
      <p:pic>
        <p:nvPicPr>
          <p:cNvPr id="16" name="Picture 2" descr="https://gsi2023.org/wp-content/uploads/2022/11/4.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288195" y="3296049"/>
            <a:ext cx="1294269" cy="1294269"/>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16"/>
          <p:cNvSpPr/>
          <p:nvPr/>
        </p:nvSpPr>
        <p:spPr>
          <a:xfrm>
            <a:off x="7716558" y="3173147"/>
            <a:ext cx="4475442" cy="1908215"/>
          </a:xfrm>
          <a:prstGeom prst="rect">
            <a:avLst/>
          </a:prstGeom>
        </p:spPr>
        <p:txBody>
          <a:bodyPr wrap="square">
            <a:spAutoFit/>
          </a:bodyPr>
          <a:lstStyle/>
          <a:p>
            <a:r>
              <a:rPr lang="fr-FR" sz="2000" b="1">
                <a:solidFill>
                  <a:schemeClr val="accent2"/>
                </a:solidFill>
              </a:rPr>
              <a:t>Diarra FALL</a:t>
            </a:r>
          </a:p>
          <a:p>
            <a:r>
              <a:rPr lang="fr-FR" sz="2000"/>
              <a:t>Institut Denis Poisson, Université d'Orléans &amp; Université de Tours, France</a:t>
            </a:r>
          </a:p>
          <a:p>
            <a:r>
              <a:rPr lang="en-US" sz="2000" b="1">
                <a:solidFill>
                  <a:srgbClr val="7030A0"/>
                </a:solidFill>
              </a:rPr>
              <a:t>Statistics Methods for Medical Image Processing and Reconstruction</a:t>
            </a:r>
            <a:endParaRPr lang="en-US" sz="2000" b="1"/>
          </a:p>
          <a:p>
            <a:endParaRPr lang="fr-FR"/>
          </a:p>
        </p:txBody>
      </p:sp>
      <p:pic>
        <p:nvPicPr>
          <p:cNvPr id="18" name="Picture 4" descr="https://gsi2023.org/wp-content/uploads/2022/11/2.png"/>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43077" y="1612830"/>
            <a:ext cx="1377179" cy="1377179"/>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p:cNvSpPr/>
          <p:nvPr/>
        </p:nvSpPr>
        <p:spPr>
          <a:xfrm>
            <a:off x="1371351" y="1563666"/>
            <a:ext cx="4932761" cy="1692771"/>
          </a:xfrm>
          <a:prstGeom prst="rect">
            <a:avLst/>
          </a:prstGeom>
        </p:spPr>
        <p:txBody>
          <a:bodyPr wrap="none">
            <a:spAutoFit/>
          </a:bodyPr>
          <a:lstStyle/>
          <a:p>
            <a:r>
              <a:rPr lang="fr-FR" sz="2000" b="1">
                <a:solidFill>
                  <a:schemeClr val="accent2"/>
                </a:solidFill>
                <a:latin typeface="arial" panose="020B0604020202020204" pitchFamily="34" charset="0"/>
              </a:rPr>
              <a:t>Eva Miranda</a:t>
            </a:r>
          </a:p>
          <a:p>
            <a:r>
              <a:rPr lang="fr-FR" sz="2000">
                <a:latin typeface="arial" panose="020B0604020202020204" pitchFamily="34" charset="0"/>
              </a:rPr>
              <a:t>Polytechnic University of Catalonia, Spain</a:t>
            </a:r>
          </a:p>
          <a:p>
            <a:r>
              <a:rPr lang="en-US" sz="2000" b="1">
                <a:solidFill>
                  <a:srgbClr val="7030A0"/>
                </a:solidFill>
              </a:rPr>
              <a:t>From Alan Turing to Contact geometry: </a:t>
            </a:r>
          </a:p>
          <a:p>
            <a:r>
              <a:rPr lang="en-US" sz="2000" b="1">
                <a:solidFill>
                  <a:srgbClr val="7030A0"/>
                </a:solidFill>
              </a:rPr>
              <a:t>towards a "Fluid computer”</a:t>
            </a:r>
            <a:endParaRPr lang="en-US" sz="2000" i="1">
              <a:solidFill>
                <a:schemeClr val="tx2"/>
              </a:solidFill>
            </a:endParaRPr>
          </a:p>
          <a:p>
            <a:endParaRPr lang="fr-FR" sz="2400" b="1"/>
          </a:p>
        </p:txBody>
      </p:sp>
      <p:sp>
        <p:nvSpPr>
          <p:cNvPr id="20" name="TextBox 19"/>
          <p:cNvSpPr txBox="1"/>
          <p:nvPr/>
        </p:nvSpPr>
        <p:spPr>
          <a:xfrm>
            <a:off x="8453797" y="6442913"/>
            <a:ext cx="3738203" cy="369332"/>
          </a:xfrm>
          <a:prstGeom prst="rect">
            <a:avLst/>
          </a:prstGeom>
          <a:noFill/>
        </p:spPr>
        <p:txBody>
          <a:bodyPr wrap="none" rtlCol="0">
            <a:spAutoFit/>
          </a:bodyPr>
          <a:lstStyle/>
          <a:p>
            <a:r>
              <a:rPr lang="en-US" i="1"/>
              <a:t>Random ordering of keynote speakers</a:t>
            </a:r>
            <a:endParaRPr lang="fr-FR" i="1"/>
          </a:p>
        </p:txBody>
      </p:sp>
      <p:sp>
        <p:nvSpPr>
          <p:cNvPr id="21" name="Rectangle 20"/>
          <p:cNvSpPr/>
          <p:nvPr/>
        </p:nvSpPr>
        <p:spPr>
          <a:xfrm>
            <a:off x="6849266" y="873857"/>
            <a:ext cx="5254131" cy="523220"/>
          </a:xfrm>
          <a:prstGeom prst="rect">
            <a:avLst/>
          </a:prstGeom>
        </p:spPr>
        <p:txBody>
          <a:bodyPr wrap="none">
            <a:spAutoFit/>
          </a:bodyPr>
          <a:lstStyle/>
          <a:p>
            <a:r>
              <a:rPr lang="fr-FR" sz="2800"/>
              <a:t>https://franknielsen.github.io/GSI/</a:t>
            </a:r>
          </a:p>
        </p:txBody>
      </p:sp>
    </p:spTree>
    <p:extLst>
      <p:ext uri="{BB962C8B-B14F-4D97-AF65-F5344CB8AC3E}">
        <p14:creationId xmlns:p14="http://schemas.microsoft.com/office/powerpoint/2010/main" val="556810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pic>
        <p:nvPicPr>
          <p:cNvPr id="6" name="Content Placeholder 5"/>
          <p:cNvPicPr>
            <a:picLocks noGrp="1" noChangeAspect="1"/>
          </p:cNvPicPr>
          <p:nvPr>
            <p:ph idx="1"/>
          </p:nvPr>
        </p:nvPicPr>
        <p:blipFill>
          <a:blip r:embed="rId2"/>
          <a:stretch>
            <a:fillRect/>
          </a:stretch>
        </p:blipFill>
        <p:spPr>
          <a:xfrm>
            <a:off x="6178540" y="1595026"/>
            <a:ext cx="5441307" cy="3937328"/>
          </a:xfrm>
          <a:prstGeom prst="rect">
            <a:avLst/>
          </a:prstGeom>
        </p:spPr>
      </p:pic>
      <p:pic>
        <p:nvPicPr>
          <p:cNvPr id="4" name="Picture 3"/>
          <p:cNvPicPr>
            <a:picLocks noChangeAspect="1"/>
          </p:cNvPicPr>
          <p:nvPr/>
        </p:nvPicPr>
        <p:blipFill>
          <a:blip r:embed="rId3"/>
          <a:stretch>
            <a:fillRect/>
          </a:stretch>
        </p:blipFill>
        <p:spPr>
          <a:xfrm>
            <a:off x="0" y="1595026"/>
            <a:ext cx="5788191" cy="3723523"/>
          </a:xfrm>
          <a:prstGeom prst="rect">
            <a:avLst/>
          </a:prstGeom>
        </p:spPr>
      </p:pic>
      <p:pic>
        <p:nvPicPr>
          <p:cNvPr id="5" name="Picture 4"/>
          <p:cNvPicPr>
            <a:picLocks noChangeAspect="1"/>
          </p:cNvPicPr>
          <p:nvPr/>
        </p:nvPicPr>
        <p:blipFill>
          <a:blip r:embed="rId4"/>
          <a:stretch>
            <a:fillRect/>
          </a:stretch>
        </p:blipFill>
        <p:spPr>
          <a:xfrm>
            <a:off x="1543299" y="4253957"/>
            <a:ext cx="923925" cy="457200"/>
          </a:xfrm>
          <a:prstGeom prst="rect">
            <a:avLst/>
          </a:prstGeom>
        </p:spPr>
      </p:pic>
      <p:pic>
        <p:nvPicPr>
          <p:cNvPr id="7" name="Picture 6"/>
          <p:cNvPicPr>
            <a:picLocks noChangeAspect="1"/>
          </p:cNvPicPr>
          <p:nvPr/>
        </p:nvPicPr>
        <p:blipFill>
          <a:blip r:embed="rId5"/>
          <a:stretch>
            <a:fillRect/>
          </a:stretch>
        </p:blipFill>
        <p:spPr>
          <a:xfrm>
            <a:off x="7813343" y="1595026"/>
            <a:ext cx="1085850" cy="457200"/>
          </a:xfrm>
          <a:prstGeom prst="rect">
            <a:avLst/>
          </a:prstGeom>
        </p:spPr>
      </p:pic>
    </p:spTree>
    <p:extLst>
      <p:ext uri="{BB962C8B-B14F-4D97-AF65-F5344CB8AC3E}">
        <p14:creationId xmlns:p14="http://schemas.microsoft.com/office/powerpoint/2010/main" val="37418532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sp>
        <p:nvSpPr>
          <p:cNvPr id="3" name="Content Placeholder 2"/>
          <p:cNvSpPr>
            <a:spLocks noGrp="1"/>
          </p:cNvSpPr>
          <p:nvPr>
            <p:ph idx="1"/>
          </p:nvPr>
        </p:nvSpPr>
        <p:spPr/>
        <p:txBody>
          <a:bodyPr/>
          <a:lstStyle/>
          <a:p>
            <a:endParaRPr lang="fr-FR"/>
          </a:p>
        </p:txBody>
      </p:sp>
      <p:pic>
        <p:nvPicPr>
          <p:cNvPr id="4" name="Content Placeholder 5"/>
          <p:cNvPicPr>
            <a:picLocks noChangeAspect="1"/>
          </p:cNvPicPr>
          <p:nvPr/>
        </p:nvPicPr>
        <p:blipFill>
          <a:blip r:embed="rId2"/>
          <a:stretch>
            <a:fillRect/>
          </a:stretch>
        </p:blipFill>
        <p:spPr>
          <a:xfrm>
            <a:off x="2719137" y="842080"/>
            <a:ext cx="7372700" cy="5334883"/>
          </a:xfrm>
          <a:prstGeom prst="rect">
            <a:avLst/>
          </a:prstGeom>
        </p:spPr>
      </p:pic>
      <p:pic>
        <p:nvPicPr>
          <p:cNvPr id="5" name="Picture 4"/>
          <p:cNvPicPr>
            <a:picLocks noChangeAspect="1"/>
          </p:cNvPicPr>
          <p:nvPr/>
        </p:nvPicPr>
        <p:blipFill>
          <a:blip r:embed="rId3"/>
          <a:stretch>
            <a:fillRect/>
          </a:stretch>
        </p:blipFill>
        <p:spPr>
          <a:xfrm>
            <a:off x="5262236" y="842080"/>
            <a:ext cx="1884522" cy="793482"/>
          </a:xfrm>
          <a:prstGeom prst="rect">
            <a:avLst/>
          </a:prstGeom>
        </p:spPr>
      </p:pic>
    </p:spTree>
    <p:extLst>
      <p:ext uri="{BB962C8B-B14F-4D97-AF65-F5344CB8AC3E}">
        <p14:creationId xmlns:p14="http://schemas.microsoft.com/office/powerpoint/2010/main" val="31984853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sp>
        <p:nvSpPr>
          <p:cNvPr id="3" name="Content Placeholder 2"/>
          <p:cNvSpPr>
            <a:spLocks noGrp="1"/>
          </p:cNvSpPr>
          <p:nvPr>
            <p:ph idx="1"/>
          </p:nvPr>
        </p:nvSpPr>
        <p:spPr/>
        <p:txBody>
          <a:bodyPr/>
          <a:lstStyle/>
          <a:p>
            <a:endParaRPr lang="fr-FR"/>
          </a:p>
        </p:txBody>
      </p:sp>
      <p:sp>
        <p:nvSpPr>
          <p:cNvPr id="5" name="AutoShape 2" descr="🙂"/>
          <p:cNvSpPr>
            <a:spLocks noChangeAspect="1" noChangeArrowheads="1"/>
          </p:cNvSpPr>
          <p:nvPr/>
        </p:nvSpPr>
        <p:spPr bwMode="auto">
          <a:xfrm>
            <a:off x="11463338"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pic>
        <p:nvPicPr>
          <p:cNvPr id="6" name="Picture 5"/>
          <p:cNvPicPr>
            <a:picLocks noChangeAspect="1"/>
          </p:cNvPicPr>
          <p:nvPr/>
        </p:nvPicPr>
        <p:blipFill>
          <a:blip r:embed="rId2"/>
          <a:stretch>
            <a:fillRect/>
          </a:stretch>
        </p:blipFill>
        <p:spPr>
          <a:xfrm>
            <a:off x="4381500" y="638175"/>
            <a:ext cx="3429000" cy="5581650"/>
          </a:xfrm>
          <a:prstGeom prst="rect">
            <a:avLst/>
          </a:prstGeom>
        </p:spPr>
      </p:pic>
    </p:spTree>
    <p:extLst>
      <p:ext uri="{BB962C8B-B14F-4D97-AF65-F5344CB8AC3E}">
        <p14:creationId xmlns:p14="http://schemas.microsoft.com/office/powerpoint/2010/main" val="3350677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4091709" y="5347701"/>
            <a:ext cx="6177187" cy="714665"/>
          </a:xfrm>
          <a:prstGeom prst="rect">
            <a:avLst/>
          </a:prstGeom>
        </p:spPr>
      </p:pic>
      <p:pic>
        <p:nvPicPr>
          <p:cNvPr id="4" name="Picture 3"/>
          <p:cNvPicPr>
            <a:picLocks noChangeAspect="1"/>
          </p:cNvPicPr>
          <p:nvPr/>
        </p:nvPicPr>
        <p:blipFill>
          <a:blip r:embed="rId4"/>
          <a:stretch>
            <a:fillRect/>
          </a:stretch>
        </p:blipFill>
        <p:spPr>
          <a:xfrm>
            <a:off x="1339273" y="1543688"/>
            <a:ext cx="7583055" cy="852490"/>
          </a:xfrm>
          <a:prstGeom prst="rect">
            <a:avLst/>
          </a:prstGeom>
        </p:spPr>
      </p:pic>
      <p:pic>
        <p:nvPicPr>
          <p:cNvPr id="5" name="Picture 4"/>
          <p:cNvPicPr>
            <a:picLocks noChangeAspect="1"/>
          </p:cNvPicPr>
          <p:nvPr/>
        </p:nvPicPr>
        <p:blipFill>
          <a:blip r:embed="rId5"/>
          <a:stretch>
            <a:fillRect/>
          </a:stretch>
        </p:blipFill>
        <p:spPr>
          <a:xfrm>
            <a:off x="3999347" y="3205322"/>
            <a:ext cx="5664210" cy="812327"/>
          </a:xfrm>
          <a:prstGeom prst="rect">
            <a:avLst/>
          </a:prstGeom>
        </p:spPr>
      </p:pic>
      <p:sp>
        <p:nvSpPr>
          <p:cNvPr id="2" name="Title 1"/>
          <p:cNvSpPr>
            <a:spLocks noGrp="1"/>
          </p:cNvSpPr>
          <p:nvPr>
            <p:ph type="title"/>
          </p:nvPr>
        </p:nvSpPr>
        <p:spPr>
          <a:xfrm>
            <a:off x="0" y="-39193"/>
            <a:ext cx="11859491" cy="1325563"/>
          </a:xfrm>
        </p:spPr>
        <p:txBody>
          <a:bodyPr/>
          <a:lstStyle/>
          <a:p>
            <a:r>
              <a:rPr lang="en-US" b="1">
                <a:solidFill>
                  <a:schemeClr val="accent1"/>
                </a:solidFill>
              </a:rPr>
              <a:t>Three faces of  the Jensen-Shannon divergence (JSD)    		     ... yielding three different generalizations</a:t>
            </a:r>
            <a:endParaRPr lang="fr-FR" b="1">
              <a:solidFill>
                <a:schemeClr val="accent1"/>
              </a:solidFill>
            </a:endParaRPr>
          </a:p>
        </p:txBody>
      </p:sp>
      <p:sp>
        <p:nvSpPr>
          <p:cNvPr id="3" name="Content Placeholder 2"/>
          <p:cNvSpPr>
            <a:spLocks noGrp="1"/>
          </p:cNvSpPr>
          <p:nvPr>
            <p:ph idx="1"/>
          </p:nvPr>
        </p:nvSpPr>
        <p:spPr>
          <a:xfrm>
            <a:off x="0" y="1160605"/>
            <a:ext cx="12099636" cy="5568086"/>
          </a:xfrm>
        </p:spPr>
        <p:txBody>
          <a:bodyPr>
            <a:normAutofit lnSpcReduction="10000"/>
          </a:bodyPr>
          <a:lstStyle/>
          <a:p>
            <a:r>
              <a:rPr lang="en-US" b="1">
                <a:solidFill>
                  <a:srgbClr val="FF0000"/>
                </a:solidFill>
              </a:rPr>
              <a:t>JSD is a symmetrization of the Kullback-Leibler divergence</a:t>
            </a:r>
            <a:r>
              <a:rPr lang="en-US"/>
              <a:t>:</a:t>
            </a:r>
          </a:p>
          <a:p>
            <a:pPr marL="0" indent="0">
              <a:buNone/>
            </a:pPr>
            <a:endParaRPr lang="en-US"/>
          </a:p>
          <a:p>
            <a:pPr marL="0" indent="0">
              <a:buNone/>
            </a:pPr>
            <a:r>
              <a:rPr lang="en-US"/>
              <a:t>   </a:t>
            </a:r>
            <a:r>
              <a:rPr lang="fr-FR"/>
              <a:t>→ </a:t>
            </a:r>
            <a:r>
              <a:rPr lang="en-US" b="1">
                <a:solidFill>
                  <a:srgbClr val="7030A0"/>
                </a:solidFill>
              </a:rPr>
              <a:t>Replace arithmetic mixture by geometric mixture, get geometric JSD</a:t>
            </a:r>
          </a:p>
          <a:p>
            <a:r>
              <a:rPr lang="en-US" b="1">
                <a:solidFill>
                  <a:srgbClr val="FF0000"/>
                </a:solidFill>
              </a:rPr>
              <a:t>JSD is the entropy of the average distribution minus the average of the distribution entropies:</a:t>
            </a:r>
          </a:p>
          <a:p>
            <a:endParaRPr lang="en-US"/>
          </a:p>
          <a:p>
            <a:pPr marL="0" indent="0">
              <a:buNone/>
            </a:pPr>
            <a:r>
              <a:rPr lang="en-US"/>
              <a:t>   </a:t>
            </a:r>
            <a:r>
              <a:rPr lang="fr-FR"/>
              <a:t>→ </a:t>
            </a:r>
            <a:r>
              <a:rPr lang="en-US" b="1">
                <a:solidFill>
                  <a:srgbClr val="7030A0"/>
                </a:solidFill>
              </a:rPr>
              <a:t>Jensen-Shannon centroid posed as a Difference of Convex program, solved      					             using Convex-ConCave Procedure (CCCP)</a:t>
            </a:r>
          </a:p>
          <a:p>
            <a:r>
              <a:rPr lang="en-US" b="1">
                <a:solidFill>
                  <a:srgbClr val="FF0000"/>
                </a:solidFill>
              </a:rPr>
              <a:t>JSD is Bregman information with respect to the centroid:</a:t>
            </a:r>
          </a:p>
          <a:p>
            <a:endParaRPr lang="en-US" b="1">
              <a:solidFill>
                <a:srgbClr val="FF0000"/>
              </a:solidFill>
            </a:endParaRPr>
          </a:p>
          <a:p>
            <a:pPr marL="0" indent="0">
              <a:buNone/>
            </a:pPr>
            <a:r>
              <a:rPr lang="en-US" b="1">
                <a:solidFill>
                  <a:srgbClr val="FF0000"/>
                </a:solidFill>
              </a:rPr>
              <a:t>  </a:t>
            </a:r>
            <a:r>
              <a:rPr lang="fr-FR"/>
              <a:t>→ </a:t>
            </a:r>
            <a:r>
              <a:rPr lang="en-US" b="1">
                <a:solidFill>
                  <a:srgbClr val="7030A0"/>
                </a:solidFill>
              </a:rPr>
              <a:t>Replace arithmetic average by </a:t>
            </a:r>
            <a:r>
              <a:rPr lang="fr-FR" b="1">
                <a:solidFill>
                  <a:srgbClr val="7030A0"/>
                </a:solidFill>
              </a:rPr>
              <a:t>Rény </a:t>
            </a:r>
            <a:r>
              <a:rPr lang="el-GR" b="1">
                <a:solidFill>
                  <a:srgbClr val="7030A0"/>
                </a:solidFill>
              </a:rPr>
              <a:t>α</a:t>
            </a:r>
            <a:r>
              <a:rPr lang="en-US" b="1">
                <a:solidFill>
                  <a:srgbClr val="7030A0"/>
                </a:solidFill>
              </a:rPr>
              <a:t>-means and get Sibson's </a:t>
            </a:r>
            <a:r>
              <a:rPr lang="el-GR" b="1">
                <a:solidFill>
                  <a:srgbClr val="7030A0"/>
                </a:solidFill>
              </a:rPr>
              <a:t>α</a:t>
            </a:r>
            <a:r>
              <a:rPr lang="en-US" b="1">
                <a:solidFill>
                  <a:srgbClr val="7030A0"/>
                </a:solidFill>
              </a:rPr>
              <a:t>-information radius</a:t>
            </a:r>
            <a:endParaRPr lang="fr-FR" b="1">
              <a:solidFill>
                <a:srgbClr val="7030A0"/>
              </a:solidFill>
            </a:endParaRPr>
          </a:p>
        </p:txBody>
      </p:sp>
    </p:spTree>
    <p:extLst>
      <p:ext uri="{BB962C8B-B14F-4D97-AF65-F5344CB8AC3E}">
        <p14:creationId xmlns:p14="http://schemas.microsoft.com/office/powerpoint/2010/main" val="6164869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pic>
        <p:nvPicPr>
          <p:cNvPr id="1028" name="Picture 4">
            <a:extLst>
              <a:ext uri="{FF2B5EF4-FFF2-40B4-BE49-F238E27FC236}">
                <a16:creationId xmlns:a16="http://schemas.microsoft.com/office/drawing/2014/main" id="{1057B291-54CE-A7C3-3CC0-02CB14049BFA}"/>
              </a:ext>
            </a:extLst>
          </p:cNvPr>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3803294" y="3634740"/>
            <a:ext cx="1909484" cy="293766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book cover">
            <a:extLst>
              <a:ext uri="{FF2B5EF4-FFF2-40B4-BE49-F238E27FC236}">
                <a16:creationId xmlns:a16="http://schemas.microsoft.com/office/drawing/2014/main" id="{67677C75-7F0A-34B2-BE20-49BAEBD1AE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2529" y="3662784"/>
            <a:ext cx="2006637" cy="290962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a:extLst>
              <a:ext uri="{FF2B5EF4-FFF2-40B4-BE49-F238E27FC236}">
                <a16:creationId xmlns:a16="http://schemas.microsoft.com/office/drawing/2014/main" id="{65CEB9DA-453B-38EA-D0B2-A4990001033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712642" y="3634739"/>
            <a:ext cx="1945958" cy="296109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3FD006E6-BE5E-A9F0-BFAF-1C7CE25CFF7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495472" y="262170"/>
            <a:ext cx="2163128" cy="312532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Information Theory | Higher Education from Cambridge">
            <a:extLst>
              <a:ext uri="{FF2B5EF4-FFF2-40B4-BE49-F238E27FC236}">
                <a16:creationId xmlns:a16="http://schemas.microsoft.com/office/drawing/2014/main" id="{C05CE234-0924-4725-9A83-9D7188130A5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92529" y="313636"/>
            <a:ext cx="2145029" cy="3086458"/>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Information Theory, Inference and Learning Algorithms">
            <a:extLst>
              <a:ext uri="{FF2B5EF4-FFF2-40B4-BE49-F238E27FC236}">
                <a16:creationId xmlns:a16="http://schemas.microsoft.com/office/drawing/2014/main" id="{1F28CF61-C4C2-0D11-6415-7BBAECAE4B77}"/>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838304" y="365125"/>
            <a:ext cx="2315569" cy="303496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Amazon.co.jp: High-Dimensional Data Analysis with Low-Dimensional Models:  Principles, Computation, and Applications (English Edition) 電子書籍: Wright,  John, Ma, Yi: 洋書">
            <a:extLst>
              <a:ext uri="{FF2B5EF4-FFF2-40B4-BE49-F238E27FC236}">
                <a16:creationId xmlns:a16="http://schemas.microsoft.com/office/drawing/2014/main" id="{A4CB8FEA-54B2-F41D-802D-C6748F3F84D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701793" y="365124"/>
            <a:ext cx="2145028" cy="309975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7352E642-35AD-D521-3F1D-87DB95355AFA}"/>
              </a:ext>
            </a:extLst>
          </p:cNvPr>
          <p:cNvPicPr>
            <a:picLocks noChangeAspect="1"/>
          </p:cNvPicPr>
          <p:nvPr/>
        </p:nvPicPr>
        <p:blipFill>
          <a:blip r:embed="rId9"/>
          <a:stretch>
            <a:fillRect/>
          </a:stretch>
        </p:blipFill>
        <p:spPr>
          <a:xfrm>
            <a:off x="6360378" y="3555207"/>
            <a:ext cx="2838963" cy="3184986"/>
          </a:xfrm>
          <a:prstGeom prst="rect">
            <a:avLst/>
          </a:prstGeom>
        </p:spPr>
      </p:pic>
    </p:spTree>
    <p:extLst>
      <p:ext uri="{BB962C8B-B14F-4D97-AF65-F5344CB8AC3E}">
        <p14:creationId xmlns:p14="http://schemas.microsoft.com/office/powerpoint/2010/main" val="42065868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sp>
        <p:nvSpPr>
          <p:cNvPr id="3" name="Content Placeholder 2"/>
          <p:cNvSpPr>
            <a:spLocks noGrp="1"/>
          </p:cNvSpPr>
          <p:nvPr>
            <p:ph idx="1"/>
          </p:nvPr>
        </p:nvSpPr>
        <p:spPr/>
        <p:txBody>
          <a:bodyPr/>
          <a:lstStyle/>
          <a:p>
            <a:r>
              <a:rPr lang="en-US" b="1"/>
              <a:t>From Alan Turing to Contact geometry: towards a "Fluid computer"</a:t>
            </a:r>
            <a:endParaRPr lang="fr-FR"/>
          </a:p>
        </p:txBody>
      </p:sp>
      <p:pic>
        <p:nvPicPr>
          <p:cNvPr id="4" name="Picture 3"/>
          <p:cNvPicPr>
            <a:picLocks noChangeAspect="1"/>
          </p:cNvPicPr>
          <p:nvPr/>
        </p:nvPicPr>
        <p:blipFill>
          <a:blip r:embed="rId2"/>
          <a:stretch>
            <a:fillRect/>
          </a:stretch>
        </p:blipFill>
        <p:spPr>
          <a:xfrm>
            <a:off x="1452562" y="1381125"/>
            <a:ext cx="9286875" cy="4095750"/>
          </a:xfrm>
          <a:prstGeom prst="rect">
            <a:avLst/>
          </a:prstGeom>
        </p:spPr>
      </p:pic>
    </p:spTree>
    <p:extLst>
      <p:ext uri="{BB962C8B-B14F-4D97-AF65-F5344CB8AC3E}">
        <p14:creationId xmlns:p14="http://schemas.microsoft.com/office/powerpoint/2010/main" val="10838957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ree Red Heart Images – Browse 17,867 Stock Photos, Vectors, and Video |  Adobe Stock">
            <a:extLst>
              <a:ext uri="{FF2B5EF4-FFF2-40B4-BE49-F238E27FC236}">
                <a16:creationId xmlns:a16="http://schemas.microsoft.com/office/drawing/2014/main" id="{95E2211D-CA3C-5036-FB6F-6EF8C7E8585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72540" y="1825625"/>
            <a:ext cx="1413510" cy="141351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A99AC060-D3A2-79A0-DC13-4DD95A0E63DF}"/>
              </a:ext>
            </a:extLst>
          </p:cNvPr>
          <p:cNvSpPr>
            <a:spLocks noGrp="1"/>
          </p:cNvSpPr>
          <p:nvPr>
            <p:ph idx="1"/>
          </p:nvPr>
        </p:nvSpPr>
        <p:spPr>
          <a:xfrm>
            <a:off x="861060" y="1825625"/>
            <a:ext cx="1687830" cy="4351338"/>
          </a:xfrm>
        </p:spPr>
        <p:txBody>
          <a:bodyPr>
            <a:normAutofit/>
          </a:bodyPr>
          <a:lstStyle/>
          <a:p>
            <a:pPr marL="0" indent="0">
              <a:buNone/>
            </a:pPr>
            <a:r>
              <a:rPr kumimoji="1" lang="en-US" altLang="ja-JP" sz="9600" dirty="0"/>
              <a:t>I </a:t>
            </a:r>
          </a:p>
          <a:p>
            <a:pPr marL="0" indent="0">
              <a:buNone/>
            </a:pPr>
            <a:r>
              <a:rPr kumimoji="1" lang="en-US" altLang="ja-JP" sz="9600" dirty="0"/>
              <a:t>BD</a:t>
            </a:r>
            <a:endParaRPr kumimoji="1" lang="ja-JP" altLang="en-US" sz="9600" dirty="0"/>
          </a:p>
        </p:txBody>
      </p:sp>
    </p:spTree>
    <p:extLst>
      <p:ext uri="{BB962C8B-B14F-4D97-AF65-F5344CB8AC3E}">
        <p14:creationId xmlns:p14="http://schemas.microsoft.com/office/powerpoint/2010/main" val="22639476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graph of a curve&#10;&#10;Description automatically generated with medium confidence">
            <a:extLst>
              <a:ext uri="{FF2B5EF4-FFF2-40B4-BE49-F238E27FC236}">
                <a16:creationId xmlns:a16="http://schemas.microsoft.com/office/drawing/2014/main" id="{FB392301-1215-AF47-6498-5AB2C3A10F6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96000" y="3137501"/>
            <a:ext cx="6575952" cy="3649367"/>
          </a:xfrm>
          <a:prstGeom prst="rect">
            <a:avLst/>
          </a:prstGeom>
        </p:spPr>
      </p:pic>
      <p:pic>
        <p:nvPicPr>
          <p:cNvPr id="12" name="Picture 11" descr="A graph of a triangle&#10;&#10;Description automatically generated with medium confidence">
            <a:extLst>
              <a:ext uri="{FF2B5EF4-FFF2-40B4-BE49-F238E27FC236}">
                <a16:creationId xmlns:a16="http://schemas.microsoft.com/office/drawing/2014/main" id="{2E81AAFF-ABA5-BCA0-F353-024EB56B0EC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0831" y="3208497"/>
            <a:ext cx="7214115" cy="3828972"/>
          </a:xfrm>
          <a:prstGeom prst="rect">
            <a:avLst/>
          </a:prstGeom>
        </p:spPr>
      </p:pic>
      <p:pic>
        <p:nvPicPr>
          <p:cNvPr id="16" name="Picture 15" descr="A graph showing the value of a stock market&#10;&#10;Description automatically generated">
            <a:extLst>
              <a:ext uri="{FF2B5EF4-FFF2-40B4-BE49-F238E27FC236}">
                <a16:creationId xmlns:a16="http://schemas.microsoft.com/office/drawing/2014/main" id="{7272A106-ABAF-F6E5-C91D-9617E5939C0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96000" y="-226823"/>
            <a:ext cx="6575952" cy="3684738"/>
          </a:xfrm>
          <a:prstGeom prst="rect">
            <a:avLst/>
          </a:prstGeom>
        </p:spPr>
      </p:pic>
      <p:pic>
        <p:nvPicPr>
          <p:cNvPr id="14" name="Picture 13" descr="A graph with lines and dots&#10;&#10;Description automatically generated with medium confidence">
            <a:extLst>
              <a:ext uri="{FF2B5EF4-FFF2-40B4-BE49-F238E27FC236}">
                <a16:creationId xmlns:a16="http://schemas.microsoft.com/office/drawing/2014/main" id="{EF504510-9F8C-3596-D51B-0749EFCBEDA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53951" y="-194543"/>
            <a:ext cx="7204643" cy="3823945"/>
          </a:xfrm>
          <a:prstGeom prst="rect">
            <a:avLst/>
          </a:prstGeom>
        </p:spPr>
      </p:pic>
      <p:sp>
        <p:nvSpPr>
          <p:cNvPr id="17" name="TextBox 16">
            <a:extLst>
              <a:ext uri="{FF2B5EF4-FFF2-40B4-BE49-F238E27FC236}">
                <a16:creationId xmlns:a16="http://schemas.microsoft.com/office/drawing/2014/main" id="{41C3579D-A0FE-C6CC-F850-7BF3717DBF17}"/>
              </a:ext>
            </a:extLst>
          </p:cNvPr>
          <p:cNvSpPr txBox="1"/>
          <p:nvPr/>
        </p:nvSpPr>
        <p:spPr>
          <a:xfrm>
            <a:off x="491211" y="2708460"/>
            <a:ext cx="2906082" cy="461665"/>
          </a:xfrm>
          <a:prstGeom prst="rect">
            <a:avLst/>
          </a:prstGeom>
          <a:noFill/>
        </p:spPr>
        <p:txBody>
          <a:bodyPr wrap="square" rtlCol="0">
            <a:spAutoFit/>
          </a:bodyPr>
          <a:lstStyle/>
          <a:p>
            <a:r>
              <a:rPr kumimoji="1" lang="en-US" altLang="ja-JP" sz="2400" b="1" dirty="0"/>
              <a:t>Chernoff point</a:t>
            </a:r>
            <a:endParaRPr kumimoji="1" lang="ja-JP" altLang="en-US" sz="2400" b="1" dirty="0"/>
          </a:p>
        </p:txBody>
      </p:sp>
      <p:sp>
        <p:nvSpPr>
          <p:cNvPr id="18" name="TextBox 17">
            <a:extLst>
              <a:ext uri="{FF2B5EF4-FFF2-40B4-BE49-F238E27FC236}">
                <a16:creationId xmlns:a16="http://schemas.microsoft.com/office/drawing/2014/main" id="{8427D568-3D61-74F0-A85D-FDDC67C0C698}"/>
              </a:ext>
            </a:extLst>
          </p:cNvPr>
          <p:cNvSpPr txBox="1"/>
          <p:nvPr/>
        </p:nvSpPr>
        <p:spPr>
          <a:xfrm>
            <a:off x="507503" y="6073128"/>
            <a:ext cx="5197446" cy="461665"/>
          </a:xfrm>
          <a:prstGeom prst="rect">
            <a:avLst/>
          </a:prstGeom>
          <a:noFill/>
        </p:spPr>
        <p:txBody>
          <a:bodyPr wrap="square" rtlCol="0">
            <a:spAutoFit/>
          </a:bodyPr>
          <a:lstStyle/>
          <a:p>
            <a:r>
              <a:rPr lang="en-US" altLang="ja-JP" sz="2400" b="1" dirty="0"/>
              <a:t>Bregman/Jensen centroids</a:t>
            </a:r>
            <a:endParaRPr kumimoji="1" lang="ja-JP" altLang="en-US" sz="2400" b="1" dirty="0"/>
          </a:p>
        </p:txBody>
      </p:sp>
      <p:sp>
        <p:nvSpPr>
          <p:cNvPr id="19" name="TextBox 18">
            <a:extLst>
              <a:ext uri="{FF2B5EF4-FFF2-40B4-BE49-F238E27FC236}">
                <a16:creationId xmlns:a16="http://schemas.microsoft.com/office/drawing/2014/main" id="{3FD2893E-358C-1338-F866-2E5594D96304}"/>
              </a:ext>
            </a:extLst>
          </p:cNvPr>
          <p:cNvSpPr txBox="1"/>
          <p:nvPr/>
        </p:nvSpPr>
        <p:spPr>
          <a:xfrm>
            <a:off x="7456933" y="2656067"/>
            <a:ext cx="4944607" cy="461665"/>
          </a:xfrm>
          <a:prstGeom prst="rect">
            <a:avLst/>
          </a:prstGeom>
          <a:noFill/>
        </p:spPr>
        <p:txBody>
          <a:bodyPr wrap="square" rtlCol="0">
            <a:spAutoFit/>
          </a:bodyPr>
          <a:lstStyle/>
          <a:p>
            <a:r>
              <a:rPr kumimoji="1" lang="en-US" altLang="ja-JP" sz="2400" b="1" dirty="0"/>
              <a:t>Jensen-Shannon centroid</a:t>
            </a:r>
            <a:endParaRPr kumimoji="1" lang="ja-JP" altLang="en-US" sz="2400" b="1" dirty="0"/>
          </a:p>
        </p:txBody>
      </p:sp>
      <p:sp>
        <p:nvSpPr>
          <p:cNvPr id="20" name="TextBox 19">
            <a:extLst>
              <a:ext uri="{FF2B5EF4-FFF2-40B4-BE49-F238E27FC236}">
                <a16:creationId xmlns:a16="http://schemas.microsoft.com/office/drawing/2014/main" id="{BBA9F6B6-8C32-745C-AFC8-316101858219}"/>
              </a:ext>
            </a:extLst>
          </p:cNvPr>
          <p:cNvSpPr txBox="1"/>
          <p:nvPr/>
        </p:nvSpPr>
        <p:spPr>
          <a:xfrm>
            <a:off x="8318307" y="5509808"/>
            <a:ext cx="4557445" cy="830997"/>
          </a:xfrm>
          <a:prstGeom prst="rect">
            <a:avLst/>
          </a:prstGeom>
          <a:noFill/>
        </p:spPr>
        <p:txBody>
          <a:bodyPr wrap="square" rtlCol="0">
            <a:spAutoFit/>
          </a:bodyPr>
          <a:lstStyle/>
          <a:p>
            <a:r>
              <a:rPr lang="en-US" altLang="ja-JP" sz="2400" b="1" dirty="0"/>
              <a:t>Inductive AHM mean</a:t>
            </a:r>
          </a:p>
          <a:p>
            <a:r>
              <a:rPr kumimoji="1" lang="en-US" altLang="ja-JP" sz="2400" b="1" dirty="0"/>
              <a:t>Geometric matrix mean</a:t>
            </a:r>
            <a:endParaRPr kumimoji="1" lang="ja-JP" altLang="en-US" sz="2400" b="1" dirty="0"/>
          </a:p>
        </p:txBody>
      </p:sp>
    </p:spTree>
    <p:extLst>
      <p:ext uri="{BB962C8B-B14F-4D97-AF65-F5344CB8AC3E}">
        <p14:creationId xmlns:p14="http://schemas.microsoft.com/office/powerpoint/2010/main" val="2597527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BED334E-F25A-7F27-831D-607F991901BD}"/>
              </a:ext>
            </a:extLst>
          </p:cNvPr>
          <p:cNvSpPr txBox="1"/>
          <p:nvPr/>
        </p:nvSpPr>
        <p:spPr>
          <a:xfrm>
            <a:off x="2240639" y="230029"/>
            <a:ext cx="6924653" cy="523220"/>
          </a:xfrm>
          <a:prstGeom prst="rect">
            <a:avLst/>
          </a:prstGeom>
          <a:noFill/>
        </p:spPr>
        <p:txBody>
          <a:bodyPr wrap="none" rtlCol="0">
            <a:spAutoFit/>
          </a:bodyPr>
          <a:lstStyle/>
          <a:p>
            <a:pPr algn="ctr"/>
            <a:r>
              <a:rPr kumimoji="1" lang="en-US" altLang="ja-JP" sz="2800" dirty="0"/>
              <a:t>Managing different geometries in our daily life</a:t>
            </a:r>
            <a:endParaRPr kumimoji="1" lang="ja-JP" altLang="en-US" sz="2800" dirty="0"/>
          </a:p>
        </p:txBody>
      </p:sp>
      <p:pic>
        <p:nvPicPr>
          <p:cNvPr id="1026" name="Picture 2" descr="Moving Boxes PNG Transparent Images Free Download | Vector Files | Pngtree">
            <a:extLst>
              <a:ext uri="{FF2B5EF4-FFF2-40B4-BE49-F238E27FC236}">
                <a16:creationId xmlns:a16="http://schemas.microsoft.com/office/drawing/2014/main" id="{60840891-2464-2198-EE95-18DF55F5C1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172528"/>
            <a:ext cx="2571750" cy="34385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7F57BAA-00BF-AC82-879E-9A1642687EFF}"/>
              </a:ext>
            </a:extLst>
          </p:cNvPr>
          <p:cNvSpPr txBox="1"/>
          <p:nvPr/>
        </p:nvSpPr>
        <p:spPr>
          <a:xfrm>
            <a:off x="517381" y="5059582"/>
            <a:ext cx="1381518" cy="830997"/>
          </a:xfrm>
          <a:prstGeom prst="rect">
            <a:avLst/>
          </a:prstGeom>
          <a:noFill/>
        </p:spPr>
        <p:txBody>
          <a:bodyPr wrap="square" rtlCol="0">
            <a:spAutoFit/>
          </a:bodyPr>
          <a:lstStyle/>
          <a:p>
            <a:r>
              <a:rPr kumimoji="1" lang="en-US" altLang="ja-JP" sz="2400" dirty="0"/>
              <a:t>Moving house</a:t>
            </a:r>
            <a:endParaRPr kumimoji="1" lang="ja-JP" altLang="en-US" sz="2400" dirty="0"/>
          </a:p>
        </p:txBody>
      </p:sp>
      <p:sp>
        <p:nvSpPr>
          <p:cNvPr id="6" name="TextBox 5">
            <a:extLst>
              <a:ext uri="{FF2B5EF4-FFF2-40B4-BE49-F238E27FC236}">
                <a16:creationId xmlns:a16="http://schemas.microsoft.com/office/drawing/2014/main" id="{90260968-D425-E4FA-75AD-A98D422C125B}"/>
              </a:ext>
            </a:extLst>
          </p:cNvPr>
          <p:cNvSpPr txBox="1"/>
          <p:nvPr/>
        </p:nvSpPr>
        <p:spPr>
          <a:xfrm>
            <a:off x="3457136" y="4366757"/>
            <a:ext cx="1119584" cy="830997"/>
          </a:xfrm>
          <a:prstGeom prst="rect">
            <a:avLst/>
          </a:prstGeom>
          <a:noFill/>
        </p:spPr>
        <p:txBody>
          <a:bodyPr wrap="square" rtlCol="0">
            <a:spAutoFit/>
          </a:bodyPr>
          <a:lstStyle/>
          <a:p>
            <a:r>
              <a:rPr kumimoji="1" lang="en-US" altLang="ja-JP" sz="2400" dirty="0"/>
              <a:t>Train riding</a:t>
            </a:r>
            <a:endParaRPr kumimoji="1" lang="ja-JP" altLang="en-US" sz="2400" dirty="0"/>
          </a:p>
        </p:txBody>
      </p:sp>
      <p:sp>
        <p:nvSpPr>
          <p:cNvPr id="7" name="TextBox 6">
            <a:extLst>
              <a:ext uri="{FF2B5EF4-FFF2-40B4-BE49-F238E27FC236}">
                <a16:creationId xmlns:a16="http://schemas.microsoft.com/office/drawing/2014/main" id="{C6608E08-0B35-91B6-DAF8-8C00C1F13714}"/>
              </a:ext>
            </a:extLst>
          </p:cNvPr>
          <p:cNvSpPr txBox="1"/>
          <p:nvPr/>
        </p:nvSpPr>
        <p:spPr>
          <a:xfrm>
            <a:off x="159815" y="6107928"/>
            <a:ext cx="1887381" cy="830997"/>
          </a:xfrm>
          <a:prstGeom prst="rect">
            <a:avLst/>
          </a:prstGeom>
          <a:noFill/>
        </p:spPr>
        <p:txBody>
          <a:bodyPr wrap="square" rtlCol="0">
            <a:spAutoFit/>
          </a:bodyPr>
          <a:lstStyle/>
          <a:p>
            <a:r>
              <a:rPr kumimoji="1" lang="en-US" altLang="ja-JP" sz="2400" dirty="0"/>
              <a:t>Euclidean geometry</a:t>
            </a:r>
            <a:endParaRPr kumimoji="1" lang="ja-JP" altLang="en-US" sz="2400" dirty="0"/>
          </a:p>
        </p:txBody>
      </p:sp>
      <p:sp>
        <p:nvSpPr>
          <p:cNvPr id="8" name="TextBox 7">
            <a:extLst>
              <a:ext uri="{FF2B5EF4-FFF2-40B4-BE49-F238E27FC236}">
                <a16:creationId xmlns:a16="http://schemas.microsoft.com/office/drawing/2014/main" id="{AF2972ED-6D92-7765-FA39-E8A64ECB6BA9}"/>
              </a:ext>
            </a:extLst>
          </p:cNvPr>
          <p:cNvSpPr txBox="1"/>
          <p:nvPr/>
        </p:nvSpPr>
        <p:spPr>
          <a:xfrm>
            <a:off x="3226865" y="5387838"/>
            <a:ext cx="1912373" cy="830997"/>
          </a:xfrm>
          <a:prstGeom prst="rect">
            <a:avLst/>
          </a:prstGeom>
          <a:noFill/>
        </p:spPr>
        <p:txBody>
          <a:bodyPr wrap="square" rtlCol="0">
            <a:spAutoFit/>
          </a:bodyPr>
          <a:lstStyle/>
          <a:p>
            <a:r>
              <a:rPr kumimoji="1" lang="en-US" altLang="ja-JP" sz="2400" dirty="0"/>
              <a:t>Projective geometry</a:t>
            </a:r>
            <a:endParaRPr kumimoji="1" lang="ja-JP" altLang="en-US" sz="2400" dirty="0"/>
          </a:p>
        </p:txBody>
      </p:sp>
      <p:sp>
        <p:nvSpPr>
          <p:cNvPr id="9" name="TextBox 8">
            <a:extLst>
              <a:ext uri="{FF2B5EF4-FFF2-40B4-BE49-F238E27FC236}">
                <a16:creationId xmlns:a16="http://schemas.microsoft.com/office/drawing/2014/main" id="{3DBE7526-B22D-F936-A020-C3C88B203BB4}"/>
              </a:ext>
            </a:extLst>
          </p:cNvPr>
          <p:cNvSpPr txBox="1"/>
          <p:nvPr/>
        </p:nvSpPr>
        <p:spPr>
          <a:xfrm>
            <a:off x="5212554" y="6142475"/>
            <a:ext cx="1840210" cy="461665"/>
          </a:xfrm>
          <a:prstGeom prst="rect">
            <a:avLst/>
          </a:prstGeom>
          <a:noFill/>
        </p:spPr>
        <p:txBody>
          <a:bodyPr wrap="square" rtlCol="0">
            <a:spAutoFit/>
          </a:bodyPr>
          <a:lstStyle/>
          <a:p>
            <a:r>
              <a:rPr kumimoji="1" lang="en-US" altLang="ja-JP" sz="2400" dirty="0"/>
              <a:t>L1 geometry</a:t>
            </a:r>
            <a:endParaRPr kumimoji="1" lang="ja-JP" altLang="en-US" sz="2400" dirty="0"/>
          </a:p>
        </p:txBody>
      </p:sp>
      <p:sp>
        <p:nvSpPr>
          <p:cNvPr id="10" name="TextBox 9">
            <a:extLst>
              <a:ext uri="{FF2B5EF4-FFF2-40B4-BE49-F238E27FC236}">
                <a16:creationId xmlns:a16="http://schemas.microsoft.com/office/drawing/2014/main" id="{1A8DEF76-5168-1496-9E4B-3C56ABBFB7DA}"/>
              </a:ext>
            </a:extLst>
          </p:cNvPr>
          <p:cNvSpPr txBox="1"/>
          <p:nvPr/>
        </p:nvSpPr>
        <p:spPr>
          <a:xfrm>
            <a:off x="8389678" y="5521194"/>
            <a:ext cx="1840210" cy="830997"/>
          </a:xfrm>
          <a:prstGeom prst="rect">
            <a:avLst/>
          </a:prstGeom>
          <a:noFill/>
        </p:spPr>
        <p:txBody>
          <a:bodyPr wrap="square" rtlCol="0">
            <a:spAutoFit/>
          </a:bodyPr>
          <a:lstStyle/>
          <a:p>
            <a:r>
              <a:rPr kumimoji="1" lang="en-US" altLang="ja-JP" sz="2400" dirty="0"/>
              <a:t>Spherical geometry</a:t>
            </a:r>
            <a:endParaRPr kumimoji="1" lang="ja-JP" altLang="en-US" sz="2400" dirty="0"/>
          </a:p>
        </p:txBody>
      </p:sp>
      <p:pic>
        <p:nvPicPr>
          <p:cNvPr id="1028" name="Picture 4" descr="31.500+ Rails Stockillustraties, royalty-free vector illustraties en clipart  - iStock | Spoor, Train, Trein">
            <a:extLst>
              <a:ext uri="{FF2B5EF4-FFF2-40B4-BE49-F238E27FC236}">
                <a16:creationId xmlns:a16="http://schemas.microsoft.com/office/drawing/2014/main" id="{AB93D4F2-8491-70FA-F2B1-AD5DD00C711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226864" y="2068550"/>
            <a:ext cx="1749485" cy="160369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Map Of Lower Manhattan Stock Clipart | Royalty-Free | FreeImages">
            <a:extLst>
              <a:ext uri="{FF2B5EF4-FFF2-40B4-BE49-F238E27FC236}">
                <a16:creationId xmlns:a16="http://schemas.microsoft.com/office/drawing/2014/main" id="{8DF89B51-C0DC-789B-943F-244104FB3DD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31463" y="1528093"/>
            <a:ext cx="1400266" cy="2277594"/>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90912A83-D54B-64A4-0FA2-69CC048CE5F0}"/>
              </a:ext>
            </a:extLst>
          </p:cNvPr>
          <p:cNvSpPr txBox="1"/>
          <p:nvPr/>
        </p:nvSpPr>
        <p:spPr>
          <a:xfrm>
            <a:off x="10142462" y="230029"/>
            <a:ext cx="1890646" cy="1200329"/>
          </a:xfrm>
          <a:prstGeom prst="rect">
            <a:avLst/>
          </a:prstGeom>
          <a:noFill/>
        </p:spPr>
        <p:txBody>
          <a:bodyPr wrap="none" rtlCol="0">
            <a:spAutoFit/>
          </a:bodyPr>
          <a:lstStyle/>
          <a:p>
            <a:r>
              <a:rPr kumimoji="1" lang="en-US" altLang="ja-JP" dirty="0"/>
              <a:t>Redo this</a:t>
            </a:r>
          </a:p>
          <a:p>
            <a:r>
              <a:rPr kumimoji="1" lang="en-US" altLang="ja-JP" dirty="0"/>
              <a:t>Figure with</a:t>
            </a:r>
          </a:p>
          <a:p>
            <a:r>
              <a:rPr kumimoji="1" lang="en-US" altLang="ja-JP" dirty="0"/>
              <a:t>New figures</a:t>
            </a:r>
          </a:p>
          <a:p>
            <a:r>
              <a:rPr kumimoji="1" lang="en-US" altLang="ja-JP" dirty="0"/>
              <a:t>To avoid copyright</a:t>
            </a:r>
            <a:endParaRPr kumimoji="1" lang="ja-JP" altLang="en-US" dirty="0"/>
          </a:p>
        </p:txBody>
      </p:sp>
      <p:pic>
        <p:nvPicPr>
          <p:cNvPr id="1032" name="Picture 8" descr="San Francisco to Bangalore">
            <a:extLst>
              <a:ext uri="{FF2B5EF4-FFF2-40B4-BE49-F238E27FC236}">
                <a16:creationId xmlns:a16="http://schemas.microsoft.com/office/drawing/2014/main" id="{865EA9D8-27E9-2088-61FC-931B8F50CAA3}"/>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749560" y="1565141"/>
            <a:ext cx="2387576" cy="1200329"/>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San Francisco to Bangalore 3D">
            <a:extLst>
              <a:ext uri="{FF2B5EF4-FFF2-40B4-BE49-F238E27FC236}">
                <a16:creationId xmlns:a16="http://schemas.microsoft.com/office/drawing/2014/main" id="{0F1C0CDE-2CF4-565E-A7FA-946DE79F5D9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749561" y="3557539"/>
            <a:ext cx="2362916" cy="809218"/>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D0E65FB9-3222-2C38-5CD9-4D3788436F69}"/>
              </a:ext>
            </a:extLst>
          </p:cNvPr>
          <p:cNvSpPr txBox="1"/>
          <p:nvPr/>
        </p:nvSpPr>
        <p:spPr>
          <a:xfrm>
            <a:off x="5829862" y="4187097"/>
            <a:ext cx="1110466" cy="1569660"/>
          </a:xfrm>
          <a:prstGeom prst="rect">
            <a:avLst/>
          </a:prstGeom>
          <a:noFill/>
        </p:spPr>
        <p:txBody>
          <a:bodyPr wrap="square" rtlCol="0">
            <a:spAutoFit/>
          </a:bodyPr>
          <a:lstStyle/>
          <a:p>
            <a:r>
              <a:rPr kumimoji="1" lang="en-US" altLang="ja-JP" sz="2400" dirty="0"/>
              <a:t>Manhattan</a:t>
            </a:r>
          </a:p>
          <a:p>
            <a:r>
              <a:rPr kumimoji="1" lang="en-US" altLang="ja-JP" sz="2400" dirty="0"/>
              <a:t>Taxi riding</a:t>
            </a:r>
            <a:endParaRPr kumimoji="1" lang="ja-JP" altLang="en-US" sz="2400" dirty="0"/>
          </a:p>
        </p:txBody>
      </p:sp>
      <p:sp>
        <p:nvSpPr>
          <p:cNvPr id="13" name="TextBox 12">
            <a:extLst>
              <a:ext uri="{FF2B5EF4-FFF2-40B4-BE49-F238E27FC236}">
                <a16:creationId xmlns:a16="http://schemas.microsoft.com/office/drawing/2014/main" id="{39108915-B656-C45C-6CEE-33F41BA034F4}"/>
              </a:ext>
            </a:extLst>
          </p:cNvPr>
          <p:cNvSpPr txBox="1"/>
          <p:nvPr/>
        </p:nvSpPr>
        <p:spPr>
          <a:xfrm>
            <a:off x="8963558" y="4549858"/>
            <a:ext cx="645425" cy="830997"/>
          </a:xfrm>
          <a:prstGeom prst="rect">
            <a:avLst/>
          </a:prstGeom>
          <a:noFill/>
        </p:spPr>
        <p:txBody>
          <a:bodyPr wrap="square" rtlCol="0">
            <a:spAutoFit/>
          </a:bodyPr>
          <a:lstStyle/>
          <a:p>
            <a:r>
              <a:rPr kumimoji="1" lang="en-US" altLang="ja-JP" sz="2400" dirty="0"/>
              <a:t>Flying</a:t>
            </a:r>
            <a:endParaRPr kumimoji="1" lang="ja-JP" altLang="en-US" sz="2400" dirty="0"/>
          </a:p>
        </p:txBody>
      </p:sp>
      <p:sp>
        <p:nvSpPr>
          <p:cNvPr id="14" name="TextBox 13">
            <a:extLst>
              <a:ext uri="{FF2B5EF4-FFF2-40B4-BE49-F238E27FC236}">
                <a16:creationId xmlns:a16="http://schemas.microsoft.com/office/drawing/2014/main" id="{7BDF1332-681C-D0EC-B47D-8BF7246EE643}"/>
              </a:ext>
            </a:extLst>
          </p:cNvPr>
          <p:cNvSpPr txBox="1"/>
          <p:nvPr/>
        </p:nvSpPr>
        <p:spPr>
          <a:xfrm>
            <a:off x="10303204" y="5018151"/>
            <a:ext cx="1840210" cy="1569660"/>
          </a:xfrm>
          <a:prstGeom prst="rect">
            <a:avLst/>
          </a:prstGeom>
          <a:noFill/>
        </p:spPr>
        <p:txBody>
          <a:bodyPr wrap="square" rtlCol="0">
            <a:spAutoFit/>
          </a:bodyPr>
          <a:lstStyle/>
          <a:p>
            <a:r>
              <a:rPr kumimoji="1" lang="en-US" altLang="ja-JP" sz="2400" dirty="0"/>
              <a:t>spacetime 4D </a:t>
            </a:r>
          </a:p>
          <a:p>
            <a:r>
              <a:rPr kumimoji="1" lang="en-US" altLang="ja-JP" sz="2400" dirty="0"/>
              <a:t>Riemannian</a:t>
            </a:r>
          </a:p>
          <a:p>
            <a:r>
              <a:rPr kumimoji="1" lang="en-US" altLang="ja-JP" sz="2400" dirty="0"/>
              <a:t>geometry</a:t>
            </a:r>
            <a:endParaRPr kumimoji="1" lang="ja-JP" altLang="en-US" sz="2400" dirty="0"/>
          </a:p>
        </p:txBody>
      </p:sp>
      <p:pic>
        <p:nvPicPr>
          <p:cNvPr id="1036" name="Picture 12" descr="Free Vectors | see the universe with an astronomical telescope">
            <a:extLst>
              <a:ext uri="{FF2B5EF4-FFF2-40B4-BE49-F238E27FC236}">
                <a16:creationId xmlns:a16="http://schemas.microsoft.com/office/drawing/2014/main" id="{D76A4035-5544-A68E-9800-9A9B44C97B17}"/>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0229888" y="3463797"/>
            <a:ext cx="1967473" cy="1387844"/>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Black Hole Stock Illustrations – 81,286 Black Hole Stock Illustrations,  Vectors &amp; Clipart - Dreamstime">
            <a:extLst>
              <a:ext uri="{FF2B5EF4-FFF2-40B4-BE49-F238E27FC236}">
                <a16:creationId xmlns:a16="http://schemas.microsoft.com/office/drawing/2014/main" id="{EA04CD5A-62A8-77DF-714C-5453558B371D}"/>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0512016" y="1475011"/>
            <a:ext cx="1379629" cy="15696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1148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solidFill>
                  <a:schemeClr val="accent1"/>
                </a:solidFill>
              </a:rPr>
              <a:t>GSI'23 keynote speakers</a:t>
            </a:r>
            <a:endParaRPr lang="fr-FR" b="1">
              <a:solidFill>
                <a:schemeClr val="accent1"/>
              </a:solidFill>
            </a:endParaRPr>
          </a:p>
        </p:txBody>
      </p:sp>
      <p:pic>
        <p:nvPicPr>
          <p:cNvPr id="1026" name="Picture 2" descr="Francis Bach, libre explorateur de l'apprentissage statistique | Inria"/>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754668" y="1759973"/>
            <a:ext cx="3133322" cy="176227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37419" y="3854245"/>
            <a:ext cx="1446358" cy="646331"/>
          </a:xfrm>
          <a:prstGeom prst="rect">
            <a:avLst/>
          </a:prstGeom>
          <a:noFill/>
        </p:spPr>
        <p:txBody>
          <a:bodyPr wrap="none" rtlCol="0">
            <a:spAutoFit/>
          </a:bodyPr>
          <a:lstStyle/>
          <a:p>
            <a:r>
              <a:rPr lang="en-US"/>
              <a:t>Francis Bach</a:t>
            </a:r>
          </a:p>
          <a:p>
            <a:r>
              <a:rPr lang="en-US"/>
              <a:t>INRIA, France</a:t>
            </a:r>
            <a:endParaRPr lang="fr-FR"/>
          </a:p>
        </p:txBody>
      </p:sp>
      <p:sp>
        <p:nvSpPr>
          <p:cNvPr id="5" name="TextBox 4"/>
          <p:cNvSpPr txBox="1"/>
          <p:nvPr/>
        </p:nvSpPr>
        <p:spPr>
          <a:xfrm>
            <a:off x="4011561" y="3902107"/>
            <a:ext cx="3998274" cy="923330"/>
          </a:xfrm>
          <a:prstGeom prst="rect">
            <a:avLst/>
          </a:prstGeom>
          <a:noFill/>
        </p:spPr>
        <p:txBody>
          <a:bodyPr wrap="none" rtlCol="0">
            <a:spAutoFit/>
          </a:bodyPr>
          <a:lstStyle/>
          <a:p>
            <a:r>
              <a:rPr lang="en-US"/>
              <a:t>Diara Fall</a:t>
            </a:r>
          </a:p>
          <a:p>
            <a:r>
              <a:rPr lang="en-US"/>
              <a:t>Orleans University, France</a:t>
            </a:r>
          </a:p>
          <a:p>
            <a:r>
              <a:rPr lang="fr-FR"/>
              <a:t>https://sites.google.com/site/mdiarrafall</a:t>
            </a:r>
          </a:p>
        </p:txBody>
      </p:sp>
      <p:sp>
        <p:nvSpPr>
          <p:cNvPr id="7" name="TextBox 6"/>
          <p:cNvSpPr txBox="1"/>
          <p:nvPr/>
        </p:nvSpPr>
        <p:spPr>
          <a:xfrm>
            <a:off x="8193726" y="3902107"/>
            <a:ext cx="4431278" cy="923330"/>
          </a:xfrm>
          <a:prstGeom prst="rect">
            <a:avLst/>
          </a:prstGeom>
          <a:noFill/>
        </p:spPr>
        <p:txBody>
          <a:bodyPr wrap="none" rtlCol="0">
            <a:spAutoFit/>
          </a:bodyPr>
          <a:lstStyle/>
          <a:p>
            <a:r>
              <a:rPr lang="en-US"/>
              <a:t>Eva Miranda</a:t>
            </a:r>
          </a:p>
          <a:p>
            <a:r>
              <a:rPr lang="fr-FR" cap="all"/>
              <a:t>UPC AND CRM-BARCELONA, spain</a:t>
            </a:r>
            <a:endParaRPr lang="en-US"/>
          </a:p>
          <a:p>
            <a:r>
              <a:rPr lang="fr-FR"/>
              <a:t>https://web.mat.upc.edu/eva.miranda/nova/</a:t>
            </a:r>
          </a:p>
        </p:txBody>
      </p:sp>
      <p:pic>
        <p:nvPicPr>
          <p:cNvPr id="6" name="Picture 5"/>
          <p:cNvPicPr>
            <a:picLocks noChangeAspect="1"/>
          </p:cNvPicPr>
          <p:nvPr/>
        </p:nvPicPr>
        <p:blipFill>
          <a:blip r:embed="rId3"/>
          <a:stretch>
            <a:fillRect/>
          </a:stretch>
        </p:blipFill>
        <p:spPr>
          <a:xfrm>
            <a:off x="8748666" y="850490"/>
            <a:ext cx="2452881" cy="3003755"/>
          </a:xfrm>
          <a:prstGeom prst="rect">
            <a:avLst/>
          </a:prstGeom>
        </p:spPr>
      </p:pic>
    </p:spTree>
    <p:extLst>
      <p:ext uri="{BB962C8B-B14F-4D97-AF65-F5344CB8AC3E}">
        <p14:creationId xmlns:p14="http://schemas.microsoft.com/office/powerpoint/2010/main" val="16214804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63090" y="1886953"/>
            <a:ext cx="7404868" cy="5310260"/>
          </a:xfrm>
        </p:spPr>
        <p:txBody>
          <a:bodyPr/>
          <a:lstStyle/>
          <a:p>
            <a:pPr marL="0" indent="0">
              <a:buNone/>
            </a:pPr>
            <a:r>
              <a:rPr lang="en-US" b="1">
                <a:solidFill>
                  <a:srgbClr val="7030A0"/>
                </a:solidFill>
              </a:rPr>
              <a:t>Information Theory with Kernel Methods</a:t>
            </a:r>
            <a:endParaRPr lang="en-US" b="1"/>
          </a:p>
          <a:p>
            <a:pPr marL="0" indent="0">
              <a:buNone/>
            </a:pPr>
            <a:r>
              <a:rPr lang="en-US" sz="2400" i="1">
                <a:solidFill>
                  <a:schemeClr val="tx2"/>
                </a:solidFill>
              </a:rPr>
              <a:t>Estimating and computing entropies of probability distributions are key computational tasks throughout data science. In many situations, the underlying distributions are only known through the expectation of some feature vectors, which has led to a series of works within kernel methods. In this talk, I will explore the particular situation where the feature vector is a rank-one positive definite matrix, and show how the associated expectations (a covariance matrix) can be used with information divergences from quantum information theory to draw direct links with the classical notions of Shannon entropies. </a:t>
            </a:r>
          </a:p>
          <a:p>
            <a:pPr marL="0" indent="0">
              <a:buNone/>
            </a:pPr>
            <a:r>
              <a:rPr lang="fr-FR" sz="1800">
                <a:solidFill>
                  <a:schemeClr val="accent6"/>
                </a:solidFill>
              </a:rPr>
              <a:t>IEEE Transactions in Information Theory 2022.  arXiv:</a:t>
            </a:r>
            <a:r>
              <a:rPr lang="fr-FR" sz="1800">
                <a:solidFill>
                  <a:schemeClr val="accent6"/>
                </a:solidFill>
                <a:hlinkClick r:id="rId2"/>
              </a:rPr>
              <a:t>2202.08545</a:t>
            </a:r>
            <a:endParaRPr lang="fr-FR" sz="1800">
              <a:solidFill>
                <a:schemeClr val="accent6"/>
              </a:solidFill>
            </a:endParaRPr>
          </a:p>
        </p:txBody>
      </p:sp>
      <p:sp>
        <p:nvSpPr>
          <p:cNvPr id="4" name="Title 1"/>
          <p:cNvSpPr>
            <a:spLocks noGrp="1"/>
          </p:cNvSpPr>
          <p:nvPr>
            <p:ph type="title"/>
          </p:nvPr>
        </p:nvSpPr>
        <p:spPr>
          <a:xfrm>
            <a:off x="213619" y="177917"/>
            <a:ext cx="11036710" cy="1359201"/>
          </a:xfrm>
        </p:spPr>
        <p:txBody>
          <a:bodyPr>
            <a:noAutofit/>
          </a:body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a:t>
            </a:r>
            <a:br>
              <a:rPr lang="en-US" sz="3600" b="1">
                <a:solidFill>
                  <a:schemeClr val="accent1"/>
                </a:solidFill>
              </a:rPr>
            </a:br>
            <a:r>
              <a:rPr lang="en-US" sz="3600" b="1">
                <a:solidFill>
                  <a:schemeClr val="accent1"/>
                </a:solidFill>
              </a:rPr>
              <a:t>Keynote speaker: </a:t>
            </a:r>
            <a:r>
              <a:rPr lang="en-US" sz="3600" b="1">
                <a:solidFill>
                  <a:schemeClr val="accent2"/>
                </a:solidFill>
              </a:rPr>
              <a:t>Francis BACH  </a:t>
            </a:r>
            <a:r>
              <a:rPr lang="en-US" sz="3600" b="1">
                <a:solidFill>
                  <a:schemeClr val="accent1"/>
                </a:solidFill>
              </a:rPr>
              <a:t>            </a:t>
            </a:r>
            <a:endParaRPr lang="fr-FR" sz="3600" b="1">
              <a:solidFill>
                <a:schemeClr val="accent1"/>
              </a:solidFill>
            </a:endParaRPr>
          </a:p>
        </p:txBody>
      </p:sp>
      <p:sp>
        <p:nvSpPr>
          <p:cNvPr id="5" name="Rectangle 4"/>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3"/>
              </a:rPr>
              <a:t>https://gsi2023.org/</a:t>
            </a:r>
            <a:endParaRPr lang="fr-FR" sz="3600"/>
          </a:p>
        </p:txBody>
      </p:sp>
      <p:pic>
        <p:nvPicPr>
          <p:cNvPr id="6" name="Picture 5"/>
          <p:cNvPicPr>
            <a:picLocks noChangeAspect="1"/>
          </p:cNvPicPr>
          <p:nvPr/>
        </p:nvPicPr>
        <p:blipFill>
          <a:blip r:embed="rId4"/>
          <a:stretch>
            <a:fillRect/>
          </a:stretch>
        </p:blipFill>
        <p:spPr>
          <a:xfrm>
            <a:off x="286657" y="2148787"/>
            <a:ext cx="3611972" cy="3631927"/>
          </a:xfrm>
          <a:prstGeom prst="rect">
            <a:avLst/>
          </a:prstGeom>
        </p:spPr>
      </p:pic>
      <p:sp>
        <p:nvSpPr>
          <p:cNvPr id="7" name="Rectangle 6"/>
          <p:cNvSpPr/>
          <p:nvPr/>
        </p:nvSpPr>
        <p:spPr>
          <a:xfrm>
            <a:off x="213619" y="5903893"/>
            <a:ext cx="3974358" cy="954107"/>
          </a:xfrm>
          <a:prstGeom prst="rect">
            <a:avLst/>
          </a:prstGeom>
        </p:spPr>
        <p:txBody>
          <a:bodyPr wrap="none">
            <a:spAutoFit/>
          </a:bodyPr>
          <a:lstStyle/>
          <a:p>
            <a:r>
              <a:rPr lang="fr-FR" sz="2800"/>
              <a:t>Inria</a:t>
            </a:r>
          </a:p>
          <a:p>
            <a:r>
              <a:rPr lang="fr-FR" sz="2800"/>
              <a:t>Ecole Normale Supérieure</a:t>
            </a:r>
          </a:p>
        </p:txBody>
      </p:sp>
      <p:pic>
        <p:nvPicPr>
          <p:cNvPr id="1026" name="Picture 2" descr="https://franknielsen.github.io/GSI/smallGSI-Woman_teaching_geometry.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54229" y="103677"/>
            <a:ext cx="1397306" cy="1542972"/>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11352882" y="6345402"/>
            <a:ext cx="744146" cy="523220"/>
          </a:xfrm>
          <a:prstGeom prst="rect">
            <a:avLst/>
          </a:prstGeom>
        </p:spPr>
        <p:txBody>
          <a:bodyPr wrap="square">
            <a:spAutoFit/>
          </a:bodyPr>
          <a:lstStyle/>
          <a:p>
            <a:r>
              <a:rPr lang="en-US" sz="2800" b="1">
                <a:solidFill>
                  <a:schemeClr val="accent2"/>
                </a:solidFill>
              </a:rPr>
              <a:t>1/n</a:t>
            </a:r>
            <a:endParaRPr lang="fr-FR" sz="2800">
              <a:solidFill>
                <a:schemeClr val="accent2"/>
              </a:solidFill>
            </a:endParaRPr>
          </a:p>
        </p:txBody>
      </p:sp>
    </p:spTree>
    <p:extLst>
      <p:ext uri="{BB962C8B-B14F-4D97-AF65-F5344CB8AC3E}">
        <p14:creationId xmlns:p14="http://schemas.microsoft.com/office/powerpoint/2010/main" val="18836804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13619" y="177917"/>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a:t>
            </a:r>
            <a:br>
              <a:rPr lang="en-US" sz="3600" b="1">
                <a:solidFill>
                  <a:schemeClr val="accent1"/>
                </a:solidFill>
              </a:rPr>
            </a:br>
            <a:r>
              <a:rPr lang="en-US" sz="3600" b="1">
                <a:solidFill>
                  <a:schemeClr val="accent1"/>
                </a:solidFill>
              </a:rPr>
              <a:t>Keynote speaker: </a:t>
            </a:r>
            <a:r>
              <a:rPr lang="en-US" sz="3600" b="1">
                <a:solidFill>
                  <a:schemeClr val="accent2"/>
                </a:solidFill>
              </a:rPr>
              <a:t>Eva MIRANDA</a:t>
            </a:r>
            <a:r>
              <a:rPr lang="en-US" sz="3600" b="1">
                <a:solidFill>
                  <a:schemeClr val="accent1"/>
                </a:solidFill>
              </a:rPr>
              <a:t>            </a:t>
            </a:r>
            <a:endParaRPr lang="fr-FR" sz="3600" b="1">
              <a:solidFill>
                <a:schemeClr val="accent1"/>
              </a:solidFill>
            </a:endParaRPr>
          </a:p>
        </p:txBody>
      </p:sp>
      <p:sp>
        <p:nvSpPr>
          <p:cNvPr id="5" name="Rectangle 4"/>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2"/>
              </a:rPr>
              <a:t>https://gsi2023.org/</a:t>
            </a:r>
            <a:endParaRPr lang="fr-FR" sz="3600"/>
          </a:p>
        </p:txBody>
      </p:sp>
      <p:pic>
        <p:nvPicPr>
          <p:cNvPr id="6" name="Picture 2" descr="https://franknielsen.github.io/GSI/smallGSI-Woman_teaching_geometry.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289107" y="1144822"/>
            <a:ext cx="871695" cy="962567"/>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11352882" y="6345402"/>
            <a:ext cx="744146" cy="523220"/>
          </a:xfrm>
          <a:prstGeom prst="rect">
            <a:avLst/>
          </a:prstGeom>
        </p:spPr>
        <p:txBody>
          <a:bodyPr wrap="square">
            <a:spAutoFit/>
          </a:bodyPr>
          <a:lstStyle/>
          <a:p>
            <a:r>
              <a:rPr lang="en-US" sz="2800" b="1">
                <a:solidFill>
                  <a:schemeClr val="accent2"/>
                </a:solidFill>
              </a:rPr>
              <a:t>2/n</a:t>
            </a:r>
            <a:endParaRPr lang="fr-FR" sz="2800">
              <a:solidFill>
                <a:schemeClr val="accent2"/>
              </a:solidFill>
            </a:endParaRPr>
          </a:p>
        </p:txBody>
      </p:sp>
      <p:sp>
        <p:nvSpPr>
          <p:cNvPr id="8" name="Content Placeholder 2"/>
          <p:cNvSpPr>
            <a:spLocks noGrp="1"/>
          </p:cNvSpPr>
          <p:nvPr>
            <p:ph idx="1"/>
          </p:nvPr>
        </p:nvSpPr>
        <p:spPr>
          <a:xfrm>
            <a:off x="188731" y="2091010"/>
            <a:ext cx="11354339" cy="4100893"/>
          </a:xfrm>
        </p:spPr>
        <p:txBody>
          <a:bodyPr>
            <a:normAutofit fontScale="92500" lnSpcReduction="10000"/>
          </a:bodyPr>
          <a:lstStyle/>
          <a:p>
            <a:pPr marL="0" indent="0">
              <a:buNone/>
            </a:pPr>
            <a:r>
              <a:rPr lang="en-US" b="1">
                <a:solidFill>
                  <a:srgbClr val="7030A0"/>
                </a:solidFill>
              </a:rPr>
              <a:t>From Alan Turing to Contact geometry: towards a "Fluid computer”</a:t>
            </a:r>
            <a:endParaRPr lang="en-US" sz="2400" i="1">
              <a:solidFill>
                <a:schemeClr val="tx2"/>
              </a:solidFill>
            </a:endParaRPr>
          </a:p>
          <a:p>
            <a:pPr marL="0" indent="0">
              <a:buNone/>
            </a:pPr>
            <a:r>
              <a:rPr lang="en-US" sz="2400" i="1"/>
              <a:t>Is hydrodynamics capable of performing computations? (Moore 1991). Can a mechanical system (including a fluid flow) simulate a universal Turing machine? (Tao, 2016). Etnyre and Ghrist unveiled a mirror between contact geometry and fluid dynamics reflecting Reeb vector fields as Beltrami vector fields. With the aid of this mirror, we can answer in the positive the questions raised by Moore and Tao. This is a recent result that mixes up techniques from Alan Turing with modern Geometry (contact geometry) to construct a "Fluid computer" in dimension 3. This construction shows, in particular, the existence of undecidable fluid paths. I will also explain applications of this mirror to the detection of escape trajectories in Celestial mechanics (for which I'll need to extend the mirror to a singular set-up). This mirror allows us to construct a tunnel connecting problems in Celestial mechanics and Fluid Dynamics.</a:t>
            </a:r>
          </a:p>
          <a:p>
            <a:pPr marL="0" indent="0">
              <a:buNone/>
            </a:pPr>
            <a:r>
              <a:rPr lang="fr-FR" sz="1800" b="1">
                <a:solidFill>
                  <a:schemeClr val="accent6"/>
                </a:solidFill>
              </a:rPr>
              <a:t>Robert Cardona, Eva Miranda, Daniel Peralta-Salas, and Francisco Presas,  Constructing Turing complete Euler flows in dimension 3. Proc. Natl. Acad. Sci. USA 118 (2021), no. 19, Paper No. e2026818118, 9 pp.</a:t>
            </a:r>
            <a:endParaRPr lang="en-US" sz="1600" b="1">
              <a:solidFill>
                <a:schemeClr val="accent6"/>
              </a:solidFill>
            </a:endParaRPr>
          </a:p>
        </p:txBody>
      </p:sp>
      <p:pic>
        <p:nvPicPr>
          <p:cNvPr id="2052" name="Picture 4" descr="https://gsi2023.org/wp-content/uploads/2022/11/2.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090078" y="105368"/>
            <a:ext cx="2002021" cy="2002021"/>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3465309" y="1626105"/>
            <a:ext cx="5330305" cy="461665"/>
          </a:xfrm>
          <a:prstGeom prst="rect">
            <a:avLst/>
          </a:prstGeom>
        </p:spPr>
        <p:txBody>
          <a:bodyPr wrap="none">
            <a:spAutoFit/>
          </a:bodyPr>
          <a:lstStyle/>
          <a:p>
            <a:r>
              <a:rPr lang="fr-FR" sz="2400" b="1">
                <a:latin typeface="arial" panose="020B0604020202020204" pitchFamily="34" charset="0"/>
              </a:rPr>
              <a:t>Polytechnic University of Catalonia</a:t>
            </a:r>
            <a:endParaRPr lang="fr-FR" sz="2400" b="1"/>
          </a:p>
        </p:txBody>
      </p:sp>
    </p:spTree>
    <p:extLst>
      <p:ext uri="{BB962C8B-B14F-4D97-AF65-F5344CB8AC3E}">
        <p14:creationId xmlns:p14="http://schemas.microsoft.com/office/powerpoint/2010/main" val="2131209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77186" y="1565794"/>
            <a:ext cx="7541995" cy="4351338"/>
          </a:xfrm>
        </p:spPr>
        <p:txBody>
          <a:bodyPr>
            <a:normAutofit lnSpcReduction="10000"/>
          </a:bodyPr>
          <a:lstStyle/>
          <a:p>
            <a:pPr marL="0" indent="0">
              <a:buNone/>
            </a:pPr>
            <a:r>
              <a:rPr lang="en-US" b="1">
                <a:solidFill>
                  <a:srgbClr val="7030A0"/>
                </a:solidFill>
              </a:rPr>
              <a:t>Statistics Methods for Medical Image Processing and Reconstruction</a:t>
            </a:r>
            <a:endParaRPr lang="en-US" b="1"/>
          </a:p>
          <a:p>
            <a:pPr marL="0" indent="0">
              <a:buNone/>
            </a:pPr>
            <a:r>
              <a:rPr lang="en-US" i="1"/>
              <a:t>In this talk we will see how statistical methods, from the simplest to the most advanced ones, can be used to address various problems in medical image processing and reconstruction for different imaging modalities. Image reconstruction allows to obtain the images in question, while image processing (on the already reconstructed images) aims at extracting some information of interest. We will review several statistical methods (mainely Bayesian) to address various problems of this type.</a:t>
            </a:r>
            <a:endParaRPr lang="fr-FR" b="1" i="1"/>
          </a:p>
        </p:txBody>
      </p:sp>
      <p:sp>
        <p:nvSpPr>
          <p:cNvPr id="4" name="Title 1"/>
          <p:cNvSpPr txBox="1">
            <a:spLocks/>
          </p:cNvSpPr>
          <p:nvPr/>
        </p:nvSpPr>
        <p:spPr>
          <a:xfrm>
            <a:off x="213619" y="177917"/>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a:t>
            </a:r>
            <a:br>
              <a:rPr lang="en-US" sz="3600" b="1">
                <a:solidFill>
                  <a:schemeClr val="accent1"/>
                </a:solidFill>
              </a:rPr>
            </a:br>
            <a:r>
              <a:rPr lang="en-US" sz="3600" b="1">
                <a:solidFill>
                  <a:schemeClr val="accent1"/>
                </a:solidFill>
              </a:rPr>
              <a:t>Keynote speaker: </a:t>
            </a:r>
            <a:r>
              <a:rPr lang="en-US" sz="3600" b="1">
                <a:solidFill>
                  <a:schemeClr val="accent2"/>
                </a:solidFill>
              </a:rPr>
              <a:t>Diarra FALL</a:t>
            </a:r>
            <a:r>
              <a:rPr lang="en-US" sz="3600" b="1">
                <a:solidFill>
                  <a:schemeClr val="accent1"/>
                </a:solidFill>
              </a:rPr>
              <a:t>       </a:t>
            </a:r>
            <a:endParaRPr lang="fr-FR" sz="3600" b="1">
              <a:solidFill>
                <a:schemeClr val="accent1"/>
              </a:solidFill>
            </a:endParaRPr>
          </a:p>
        </p:txBody>
      </p:sp>
      <p:sp>
        <p:nvSpPr>
          <p:cNvPr id="5" name="Rectangle 4"/>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2"/>
              </a:rPr>
              <a:t>https://gsi2023.org/</a:t>
            </a:r>
            <a:endParaRPr lang="fr-FR" sz="3600"/>
          </a:p>
        </p:txBody>
      </p:sp>
      <p:pic>
        <p:nvPicPr>
          <p:cNvPr id="6" name="Picture 2" descr="https://franknielsen.github.io/GSI/smallGSI-Woman_teaching_geometry.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94541" y="158440"/>
            <a:ext cx="1147602" cy="1267237"/>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https://gsi2023.org/wp-content/uploads/2022/11/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4128" y="1969904"/>
            <a:ext cx="3466105" cy="346610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276046" y="5436009"/>
            <a:ext cx="3330784" cy="923330"/>
          </a:xfrm>
          <a:prstGeom prst="rect">
            <a:avLst/>
          </a:prstGeom>
        </p:spPr>
        <p:txBody>
          <a:bodyPr wrap="none">
            <a:spAutoFit/>
          </a:bodyPr>
          <a:lstStyle/>
          <a:p>
            <a:r>
              <a:rPr lang="fr-FR"/>
              <a:t>Institut Denis Poisson, UMR CNRS</a:t>
            </a:r>
          </a:p>
          <a:p>
            <a:r>
              <a:rPr lang="fr-FR"/>
              <a:t>Université d'Orléans </a:t>
            </a:r>
          </a:p>
          <a:p>
            <a:r>
              <a:rPr lang="fr-FR"/>
              <a:t>&amp; Université de Tours, France.</a:t>
            </a:r>
          </a:p>
        </p:txBody>
      </p:sp>
      <p:sp>
        <p:nvSpPr>
          <p:cNvPr id="9" name="Rectangle 8"/>
          <p:cNvSpPr/>
          <p:nvPr/>
        </p:nvSpPr>
        <p:spPr>
          <a:xfrm>
            <a:off x="11352882" y="6345402"/>
            <a:ext cx="744146" cy="523220"/>
          </a:xfrm>
          <a:prstGeom prst="rect">
            <a:avLst/>
          </a:prstGeom>
        </p:spPr>
        <p:txBody>
          <a:bodyPr wrap="square">
            <a:spAutoFit/>
          </a:bodyPr>
          <a:lstStyle/>
          <a:p>
            <a:r>
              <a:rPr lang="en-US" sz="2800" b="1">
                <a:solidFill>
                  <a:schemeClr val="accent2"/>
                </a:solidFill>
              </a:rPr>
              <a:t>3/n</a:t>
            </a:r>
            <a:endParaRPr lang="fr-FR" sz="2800">
              <a:solidFill>
                <a:schemeClr val="accent2"/>
              </a:solidFill>
            </a:endParaRPr>
          </a:p>
        </p:txBody>
      </p:sp>
      <p:sp>
        <p:nvSpPr>
          <p:cNvPr id="8" name="Rectangle 7"/>
          <p:cNvSpPr/>
          <p:nvPr/>
        </p:nvSpPr>
        <p:spPr>
          <a:xfrm>
            <a:off x="78658" y="6283846"/>
            <a:ext cx="12270658" cy="646331"/>
          </a:xfrm>
          <a:prstGeom prst="rect">
            <a:avLst/>
          </a:prstGeom>
        </p:spPr>
        <p:txBody>
          <a:bodyPr wrap="square">
            <a:spAutoFit/>
          </a:bodyPr>
          <a:lstStyle/>
          <a:p>
            <a:r>
              <a:rPr lang="en-US" b="1">
                <a:solidFill>
                  <a:schemeClr val="accent6"/>
                </a:solidFill>
                <a:latin typeface="Calibri" panose="020F0502020204030204" pitchFamily="34" charset="0"/>
                <a:ea typeface="Calibri" panose="020F0502020204030204" pitchFamily="34" charset="0"/>
                <a:cs typeface="Times New Roman" panose="02020603050405020304" pitchFamily="18" charset="0"/>
              </a:rPr>
              <a:t>M.D. Fall, N. Dobigeon, P. Auzou, "A Bayesian Estimation Formulation to Voxel-Based Lesion Symptom Mapping", Proc. European Signal Processing Conf. (EUSIPCO), Belgrade, Serbia, Sept. 2022.</a:t>
            </a:r>
            <a:endParaRPr lang="fr-FR" b="1">
              <a:solidFill>
                <a:schemeClr val="accent6"/>
              </a:solidFill>
            </a:endParaRPr>
          </a:p>
        </p:txBody>
      </p:sp>
    </p:spTree>
    <p:extLst>
      <p:ext uri="{BB962C8B-B14F-4D97-AF65-F5344CB8AC3E}">
        <p14:creationId xmlns:p14="http://schemas.microsoft.com/office/powerpoint/2010/main" val="34875305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70518" y="2032116"/>
            <a:ext cx="8498573" cy="1284944"/>
          </a:xfrm>
        </p:spPr>
        <p:txBody>
          <a:bodyPr/>
          <a:lstStyle/>
          <a:p>
            <a:pPr marL="0" indent="0">
              <a:buNone/>
            </a:pPr>
            <a:r>
              <a:rPr lang="en-US" b="1">
                <a:solidFill>
                  <a:srgbClr val="7030A0"/>
                </a:solidFill>
              </a:rPr>
              <a:t>Coadjoint Orbit Geometry &amp; Transverse Structures</a:t>
            </a:r>
            <a:endParaRPr lang="fr-FR">
              <a:solidFill>
                <a:srgbClr val="7030A0"/>
              </a:solidFill>
            </a:endParaRPr>
          </a:p>
          <a:p>
            <a:pPr marL="0" indent="0">
              <a:buNone/>
            </a:pPr>
            <a:endParaRPr lang="fr-FR"/>
          </a:p>
        </p:txBody>
      </p:sp>
      <p:pic>
        <p:nvPicPr>
          <p:cNvPr id="4" name="Image 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9612" y="1829311"/>
            <a:ext cx="3333815" cy="3333815"/>
          </a:xfrm>
          <a:prstGeom prst="rect">
            <a:avLst/>
          </a:prstGeom>
          <a:noFill/>
          <a:ln>
            <a:noFill/>
          </a:ln>
        </p:spPr>
      </p:pic>
      <p:sp>
        <p:nvSpPr>
          <p:cNvPr id="5" name="Title 1"/>
          <p:cNvSpPr txBox="1">
            <a:spLocks/>
          </p:cNvSpPr>
          <p:nvPr/>
        </p:nvSpPr>
        <p:spPr>
          <a:xfrm>
            <a:off x="213619" y="177917"/>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a:t>
            </a:r>
            <a:br>
              <a:rPr lang="en-US" sz="3600" b="1">
                <a:solidFill>
                  <a:schemeClr val="accent1"/>
                </a:solidFill>
              </a:rPr>
            </a:br>
            <a:r>
              <a:rPr lang="en-US" sz="3600" b="1">
                <a:solidFill>
                  <a:schemeClr val="accent1"/>
                </a:solidFill>
              </a:rPr>
              <a:t>Keynote speaker: </a:t>
            </a:r>
            <a:r>
              <a:rPr lang="en-US" sz="3600" b="1">
                <a:solidFill>
                  <a:schemeClr val="accent2"/>
                </a:solidFill>
              </a:rPr>
              <a:t>Hervé SABOURIN</a:t>
            </a:r>
            <a:r>
              <a:rPr lang="en-US" sz="3600" b="1">
                <a:solidFill>
                  <a:schemeClr val="accent1"/>
                </a:solidFill>
              </a:rPr>
              <a:t>      </a:t>
            </a:r>
            <a:endParaRPr lang="fr-FR" sz="3600" b="1">
              <a:solidFill>
                <a:schemeClr val="accent1"/>
              </a:solidFill>
            </a:endParaRPr>
          </a:p>
        </p:txBody>
      </p:sp>
      <p:pic>
        <p:nvPicPr>
          <p:cNvPr id="6" name="Picture 5"/>
          <p:cNvPicPr>
            <a:picLocks noChangeAspect="1"/>
          </p:cNvPicPr>
          <p:nvPr/>
        </p:nvPicPr>
        <p:blipFill>
          <a:blip r:embed="rId3"/>
          <a:stretch>
            <a:fillRect/>
          </a:stretch>
        </p:blipFill>
        <p:spPr>
          <a:xfrm>
            <a:off x="4123699" y="3317060"/>
            <a:ext cx="7245639" cy="3443524"/>
          </a:xfrm>
          <a:prstGeom prst="rect">
            <a:avLst/>
          </a:prstGeom>
        </p:spPr>
      </p:pic>
      <p:pic>
        <p:nvPicPr>
          <p:cNvPr id="7" name="Picture 2" descr="https://franknielsen.github.io/GSI/smallGSI-Woman_teaching_geometry.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5"/>
              </a:rPr>
              <a:t>https://gsi2023.org/</a:t>
            </a:r>
            <a:endParaRPr lang="fr-FR" sz="3600"/>
          </a:p>
        </p:txBody>
      </p:sp>
      <p:sp>
        <p:nvSpPr>
          <p:cNvPr id="9" name="Rectangle 8"/>
          <p:cNvSpPr/>
          <p:nvPr/>
        </p:nvSpPr>
        <p:spPr>
          <a:xfrm>
            <a:off x="359612" y="5261082"/>
            <a:ext cx="2817823" cy="954107"/>
          </a:xfrm>
          <a:prstGeom prst="rect">
            <a:avLst/>
          </a:prstGeom>
        </p:spPr>
        <p:txBody>
          <a:bodyPr wrap="none">
            <a:spAutoFit/>
          </a:bodyPr>
          <a:lstStyle/>
          <a:p>
            <a:r>
              <a:rPr lang="en-US" sz="2800"/>
              <a:t>Hervé SABOURIN</a:t>
            </a:r>
            <a:r>
              <a:rPr lang="fr-FR" sz="2800"/>
              <a:t> </a:t>
            </a:r>
          </a:p>
          <a:p>
            <a:r>
              <a:rPr lang="en-US" sz="2800"/>
              <a:t>Poitiers University</a:t>
            </a:r>
            <a:endParaRPr lang="fr-FR" sz="2800"/>
          </a:p>
        </p:txBody>
      </p:sp>
    </p:spTree>
    <p:extLst>
      <p:ext uri="{BB962C8B-B14F-4D97-AF65-F5344CB8AC3E}">
        <p14:creationId xmlns:p14="http://schemas.microsoft.com/office/powerpoint/2010/main" val="21652988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3379" y="1325867"/>
            <a:ext cx="8312288" cy="5412846"/>
          </a:xfrm>
        </p:spPr>
        <p:txBody>
          <a:bodyPr>
            <a:normAutofit lnSpcReduction="10000"/>
          </a:bodyPr>
          <a:lstStyle/>
          <a:p>
            <a:pPr marL="0" indent="0">
              <a:buNone/>
            </a:pPr>
            <a:r>
              <a:rPr lang="fr-FR" b="1">
                <a:solidFill>
                  <a:srgbClr val="7030A0"/>
                </a:solidFill>
              </a:rPr>
              <a:t>Transverse Poisson Structures to adjoint orbits in a complex semi-simple Lie algebra</a:t>
            </a:r>
          </a:p>
          <a:p>
            <a:pPr marL="0" indent="0">
              <a:buNone/>
            </a:pPr>
            <a:r>
              <a:rPr lang="en-US" sz="2400" i="1"/>
              <a:t>The notion of transverse Poisson structure has been introduced by Arthur Weinstein stating in his famous splitting theorem that any Poisson Manifold M is, in the neighbourhood of each point m, the</a:t>
            </a:r>
            <a:br>
              <a:rPr lang="en-US" sz="2400" i="1"/>
            </a:br>
            <a:r>
              <a:rPr lang="en-US" sz="2400" i="1"/>
              <a:t>product of a symplectic manifold, the symplectic leaf S at m, and a submanifold N which can be endowed with a structure of Poisson manifold of rank 0 at m. N is called a transverse slice at M of S. When M is the dual of a complex Lie algebra g equipped with its standard Lie-Poisson structure, we know that the symplectic leaf through x is the coadjoint G. x of the adjoint Lie group G of g. Moreover, there is a natural way to describe the transverse slice to the coadjoint orbit and, using a canonical system of linear coordinates (q1, ....., qk), it follows that the coefficients of the transverse Poisson structure are rational in (q1, ....., qk).  </a:t>
            </a:r>
            <a:r>
              <a:rPr lang="en-US" sz="2400"/>
              <a:t> continued on gsi2023.org</a:t>
            </a:r>
            <a:endParaRPr lang="fr-FR" sz="2400" b="1">
              <a:solidFill>
                <a:schemeClr val="tx2"/>
              </a:solidFill>
            </a:endParaRPr>
          </a:p>
        </p:txBody>
      </p:sp>
      <p:pic>
        <p:nvPicPr>
          <p:cNvPr id="4" name="Image 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9613" y="1359201"/>
            <a:ext cx="2727772" cy="2767631"/>
          </a:xfrm>
          <a:prstGeom prst="rect">
            <a:avLst/>
          </a:prstGeom>
          <a:noFill/>
          <a:ln>
            <a:noFill/>
          </a:ln>
        </p:spPr>
      </p:pic>
      <p:sp>
        <p:nvSpPr>
          <p:cNvPr id="5" name="Title 1"/>
          <p:cNvSpPr txBox="1">
            <a:spLocks/>
          </p:cNvSpPr>
          <p:nvPr/>
        </p:nvSpPr>
        <p:spPr>
          <a:xfrm>
            <a:off x="213619" y="0"/>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    </a:t>
            </a:r>
            <a:endParaRPr lang="fr-FR" sz="3600" b="1">
              <a:solidFill>
                <a:schemeClr val="accent1"/>
              </a:solidFill>
            </a:endParaRPr>
          </a:p>
        </p:txBody>
      </p:sp>
      <p:pic>
        <p:nvPicPr>
          <p:cNvPr id="7" name="Picture 2" descr="https://franknielsen.github.io/GSI/smallGSI-Woman_teaching_geometry.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6718" y="4184531"/>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4"/>
              </a:rPr>
              <a:t>https://gsi2023.org/</a:t>
            </a:r>
            <a:endParaRPr lang="fr-FR" sz="3600"/>
          </a:p>
        </p:txBody>
      </p:sp>
      <p:sp>
        <p:nvSpPr>
          <p:cNvPr id="9" name="Rectangle 8"/>
          <p:cNvSpPr/>
          <p:nvPr/>
        </p:nvSpPr>
        <p:spPr>
          <a:xfrm>
            <a:off x="213619" y="4237519"/>
            <a:ext cx="3196324" cy="1015663"/>
          </a:xfrm>
          <a:prstGeom prst="rect">
            <a:avLst/>
          </a:prstGeom>
        </p:spPr>
        <p:txBody>
          <a:bodyPr wrap="none">
            <a:spAutoFit/>
          </a:bodyPr>
          <a:lstStyle/>
          <a:p>
            <a:r>
              <a:rPr lang="en-US" sz="3200" b="1">
                <a:solidFill>
                  <a:schemeClr val="accent2"/>
                </a:solidFill>
              </a:rPr>
              <a:t>Hervé SABOURIN</a:t>
            </a:r>
            <a:r>
              <a:rPr lang="fr-FR" sz="2800"/>
              <a:t> </a:t>
            </a:r>
          </a:p>
          <a:p>
            <a:r>
              <a:rPr lang="en-US" sz="2800"/>
              <a:t>Poitiers University</a:t>
            </a:r>
            <a:endParaRPr lang="fr-FR" sz="2800"/>
          </a:p>
        </p:txBody>
      </p:sp>
    </p:spTree>
    <p:extLst>
      <p:ext uri="{BB962C8B-B14F-4D97-AF65-F5344CB8AC3E}">
        <p14:creationId xmlns:p14="http://schemas.microsoft.com/office/powerpoint/2010/main" val="31708698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16024</TotalTime>
  <Words>1851</Words>
  <Application>Microsoft Office PowerPoint</Application>
  <PresentationFormat>Widescreen</PresentationFormat>
  <Paragraphs>139</Paragraphs>
  <Slides>20</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ＭＳ 明朝</vt:lpstr>
      <vt:lpstr>Arial</vt:lpstr>
      <vt:lpstr>Arial</vt:lpstr>
      <vt:lpstr>Calibri</vt:lpstr>
      <vt:lpstr>Calibri Light</vt:lpstr>
      <vt:lpstr>Office Theme</vt:lpstr>
      <vt:lpstr>PowerPoint Presentation</vt:lpstr>
      <vt:lpstr>PowerPoint Presentation</vt:lpstr>
      <vt:lpstr>PowerPoint Presentation</vt:lpstr>
      <vt:lpstr>GSI'23 keynote speakers</vt:lpstr>
      <vt:lpstr>Geometric Science of Information (GSI'23)        Saint-Malo, France, 30th Aug-1st Sept 2023 Keynote speaker: Francis BACH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Three faces of  the Jensen-Shannon divergence (JSD)           ... yielding three different generalizations</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Nielsen</dc:creator>
  <cp:lastModifiedBy>Nielsen, Frank (Sony CSL)</cp:lastModifiedBy>
  <cp:revision>28</cp:revision>
  <dcterms:created xsi:type="dcterms:W3CDTF">2022-11-21T13:45:46Z</dcterms:created>
  <dcterms:modified xsi:type="dcterms:W3CDTF">2024-06-11T02:06:58Z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f8e20e6-048a-4bad-a26b-318dd1cd4d47_Enabled">
    <vt:lpwstr>true</vt:lpwstr>
  </property>
  <property fmtid="{D5CDD505-2E9C-101B-9397-08002B2CF9AE}" pid="3" name="MSIP_Label_1f8e20e6-048a-4bad-a26b-318dd1cd4d47_SetDate">
    <vt:lpwstr>2024-06-08T13:33:07Z</vt:lpwstr>
  </property>
  <property fmtid="{D5CDD505-2E9C-101B-9397-08002B2CF9AE}" pid="4" name="MSIP_Label_1f8e20e6-048a-4bad-a26b-318dd1cd4d47_Method">
    <vt:lpwstr>Privileged</vt:lpwstr>
  </property>
  <property fmtid="{D5CDD505-2E9C-101B-9397-08002B2CF9AE}" pid="5" name="MSIP_Label_1f8e20e6-048a-4bad-a26b-318dd1cd4d47_Name">
    <vt:lpwstr>1f8e20e6-048a-4bad-a26b-318dd1cd4d47</vt:lpwstr>
  </property>
  <property fmtid="{D5CDD505-2E9C-101B-9397-08002B2CF9AE}" pid="6" name="MSIP_Label_1f8e20e6-048a-4bad-a26b-318dd1cd4d47_SiteId">
    <vt:lpwstr>66c65d8a-9158-4521-a2d8-664963db48e4</vt:lpwstr>
  </property>
  <property fmtid="{D5CDD505-2E9C-101B-9397-08002B2CF9AE}" pid="7" name="MSIP_Label_1f8e20e6-048a-4bad-a26b-318dd1cd4d47_ActionId">
    <vt:lpwstr>0096601b-1579-41c5-8fad-5f8e218d7842</vt:lpwstr>
  </property>
  <property fmtid="{D5CDD505-2E9C-101B-9397-08002B2CF9AE}" pid="8" name="MSIP_Label_1f8e20e6-048a-4bad-a26b-318dd1cd4d47_ContentBits">
    <vt:lpwstr>0</vt:lpwstr>
  </property>
</Properties>
</file>

<file path=docProps/thumbnail.jpeg>
</file>